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eg" ContentType="video/mpe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865" r:id="rId2"/>
    <p:sldMasterId id="2147483877" r:id="rId3"/>
    <p:sldMasterId id="2147483889" r:id="rId4"/>
    <p:sldMasterId id="2147483901" r:id="rId5"/>
    <p:sldMasterId id="2147483911" r:id="rId6"/>
    <p:sldMasterId id="2147483917" r:id="rId7"/>
  </p:sldMasterIdLst>
  <p:notesMasterIdLst>
    <p:notesMasterId r:id="rId28"/>
  </p:notesMasterIdLst>
  <p:handoutMasterIdLst>
    <p:handoutMasterId r:id="rId29"/>
  </p:handoutMasterIdLst>
  <p:sldIdLst>
    <p:sldId id="319" r:id="rId8"/>
    <p:sldId id="329" r:id="rId9"/>
    <p:sldId id="330" r:id="rId10"/>
    <p:sldId id="346" r:id="rId11"/>
    <p:sldId id="352" r:id="rId12"/>
    <p:sldId id="353" r:id="rId13"/>
    <p:sldId id="354" r:id="rId14"/>
    <p:sldId id="332" r:id="rId15"/>
    <p:sldId id="333" r:id="rId16"/>
    <p:sldId id="338" r:id="rId17"/>
    <p:sldId id="339" r:id="rId18"/>
    <p:sldId id="340" r:id="rId19"/>
    <p:sldId id="341" r:id="rId20"/>
    <p:sldId id="349" r:id="rId21"/>
    <p:sldId id="331" r:id="rId22"/>
    <p:sldId id="342" r:id="rId23"/>
    <p:sldId id="348" r:id="rId24"/>
    <p:sldId id="343" r:id="rId25"/>
    <p:sldId id="351" r:id="rId26"/>
    <p:sldId id="350" r:id="rId27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112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222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334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445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5555" algn="l" defTabSz="914222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2666" algn="l" defTabSz="914222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199777" algn="l" defTabSz="914222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6888" algn="l" defTabSz="914222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87" autoAdjust="0"/>
    <p:restoredTop sz="90929"/>
  </p:normalViewPr>
  <p:slideViewPr>
    <p:cSldViewPr>
      <p:cViewPr varScale="1">
        <p:scale>
          <a:sx n="83" d="100"/>
          <a:sy n="83" d="100"/>
        </p:scale>
        <p:origin x="-77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8" d="100"/>
        <a:sy n="1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6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F92D4-52E3-4C2D-8493-FAD0278D605A}" type="datetimeFigureOut">
              <a:rPr lang="en-GB" smtClean="0"/>
              <a:pPr/>
              <a:t>07/03/2017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3107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6" y="9433107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EE651-89DB-4E1A-A122-E009A7C9746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725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18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935" y="4717415"/>
            <a:ext cx="4982633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18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2BDBA644-4439-4DFD-9097-FEB0FC3950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318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1pPr>
    <a:lvl2pPr marL="45711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2pPr>
    <a:lvl3pPr marL="91422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3pPr>
    <a:lvl4pPr marL="137133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4pPr>
    <a:lvl5pPr marL="182844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5pPr>
    <a:lvl6pPr marL="2285555" algn="l" defTabSz="9142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66" algn="l" defTabSz="9142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77" algn="l" defTabSz="9142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88" algn="l" defTabSz="9142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8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27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9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2" indent="0" algn="ctr">
              <a:buNone/>
              <a:defRPr/>
            </a:lvl2pPr>
            <a:lvl3pPr marL="914222" indent="0" algn="ctr">
              <a:buNone/>
              <a:defRPr/>
            </a:lvl3pPr>
            <a:lvl4pPr marL="1371334" indent="0" algn="ctr">
              <a:buNone/>
              <a:defRPr/>
            </a:lvl4pPr>
            <a:lvl5pPr marL="1828445" indent="0" algn="ctr">
              <a:buNone/>
              <a:defRPr/>
            </a:lvl5pPr>
            <a:lvl6pPr marL="2285555" indent="0" algn="ctr">
              <a:buNone/>
              <a:defRPr/>
            </a:lvl6pPr>
            <a:lvl7pPr marL="2742666" indent="0" algn="ctr">
              <a:buNone/>
              <a:defRPr/>
            </a:lvl7pPr>
            <a:lvl8pPr marL="3199777" indent="0" algn="ctr">
              <a:buNone/>
              <a:defRPr/>
            </a:lvl8pPr>
            <a:lvl9pPr marL="365688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2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2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2" indent="0" algn="ctr">
              <a:buNone/>
              <a:defRPr/>
            </a:lvl2pPr>
            <a:lvl3pPr marL="914222" indent="0" algn="ctr">
              <a:buNone/>
              <a:defRPr/>
            </a:lvl3pPr>
            <a:lvl4pPr marL="1371334" indent="0" algn="ctr">
              <a:buNone/>
              <a:defRPr/>
            </a:lvl4pPr>
            <a:lvl5pPr marL="1828445" indent="0" algn="ctr">
              <a:buNone/>
              <a:defRPr/>
            </a:lvl5pPr>
            <a:lvl6pPr marL="2285555" indent="0" algn="ctr">
              <a:buNone/>
              <a:defRPr/>
            </a:lvl6pPr>
            <a:lvl7pPr marL="2742666" indent="0" algn="ctr">
              <a:buNone/>
              <a:defRPr/>
            </a:lvl7pPr>
            <a:lvl8pPr marL="3199777" indent="0" algn="ctr">
              <a:buNone/>
              <a:defRPr/>
            </a:lvl8pPr>
            <a:lvl9pPr marL="365688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547810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078171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2" indent="0">
              <a:buNone/>
              <a:defRPr sz="1800"/>
            </a:lvl2pPr>
            <a:lvl3pPr marL="914222" indent="0">
              <a:buNone/>
              <a:defRPr sz="1600"/>
            </a:lvl3pPr>
            <a:lvl4pPr marL="1371334" indent="0">
              <a:buNone/>
              <a:defRPr sz="1400"/>
            </a:lvl4pPr>
            <a:lvl5pPr marL="1828445" indent="0">
              <a:buNone/>
              <a:defRPr sz="1400"/>
            </a:lvl5pPr>
            <a:lvl6pPr marL="2285555" indent="0">
              <a:buNone/>
              <a:defRPr sz="1400"/>
            </a:lvl6pPr>
            <a:lvl7pPr marL="2742666" indent="0">
              <a:buNone/>
              <a:defRPr sz="1400"/>
            </a:lvl7pPr>
            <a:lvl8pPr marL="3199777" indent="0">
              <a:buNone/>
              <a:defRPr sz="1400"/>
            </a:lvl8pPr>
            <a:lvl9pPr marL="365688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4123802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964046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838781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5654677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4114795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302404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2" indent="0">
              <a:buNone/>
              <a:defRPr sz="2400"/>
            </a:lvl3pPr>
            <a:lvl4pPr marL="1371334" indent="0">
              <a:buNone/>
              <a:defRPr sz="2000"/>
            </a:lvl4pPr>
            <a:lvl5pPr marL="1828445" indent="0">
              <a:buNone/>
              <a:defRPr sz="2000"/>
            </a:lvl5pPr>
            <a:lvl6pPr marL="2285555" indent="0">
              <a:buNone/>
              <a:defRPr sz="2000"/>
            </a:lvl6pPr>
            <a:lvl7pPr marL="2742666" indent="0">
              <a:buNone/>
              <a:defRPr sz="2000"/>
            </a:lvl7pPr>
            <a:lvl8pPr marL="3199777" indent="0">
              <a:buNone/>
              <a:defRPr sz="2000"/>
            </a:lvl8pPr>
            <a:lvl9pPr marL="365688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584503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414014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2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2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15125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2" indent="0" algn="ctr">
              <a:buNone/>
              <a:defRPr/>
            </a:lvl2pPr>
            <a:lvl3pPr marL="914222" indent="0" algn="ctr">
              <a:buNone/>
              <a:defRPr/>
            </a:lvl3pPr>
            <a:lvl4pPr marL="1371334" indent="0" algn="ctr">
              <a:buNone/>
              <a:defRPr/>
            </a:lvl4pPr>
            <a:lvl5pPr marL="1828445" indent="0" algn="ctr">
              <a:buNone/>
              <a:defRPr/>
            </a:lvl5pPr>
            <a:lvl6pPr marL="2285555" indent="0" algn="ctr">
              <a:buNone/>
              <a:defRPr/>
            </a:lvl6pPr>
            <a:lvl7pPr marL="2742666" indent="0" algn="ctr">
              <a:buNone/>
              <a:defRPr/>
            </a:lvl7pPr>
            <a:lvl8pPr marL="3199777" indent="0" algn="ctr">
              <a:buNone/>
              <a:defRPr/>
            </a:lvl8pPr>
            <a:lvl9pPr marL="365688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773401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4291596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2" indent="0">
              <a:buNone/>
              <a:defRPr sz="1800"/>
            </a:lvl2pPr>
            <a:lvl3pPr marL="914222" indent="0">
              <a:buNone/>
              <a:defRPr sz="1600"/>
            </a:lvl3pPr>
            <a:lvl4pPr marL="1371334" indent="0">
              <a:buNone/>
              <a:defRPr sz="1400"/>
            </a:lvl4pPr>
            <a:lvl5pPr marL="1828445" indent="0">
              <a:buNone/>
              <a:defRPr sz="1400"/>
            </a:lvl5pPr>
            <a:lvl6pPr marL="2285555" indent="0">
              <a:buNone/>
              <a:defRPr sz="1400"/>
            </a:lvl6pPr>
            <a:lvl7pPr marL="2742666" indent="0">
              <a:buNone/>
              <a:defRPr sz="1400"/>
            </a:lvl7pPr>
            <a:lvl8pPr marL="3199777" indent="0">
              <a:buNone/>
              <a:defRPr sz="1400"/>
            </a:lvl8pPr>
            <a:lvl9pPr marL="365688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463617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8019192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0922089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758278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116068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2" indent="0">
              <a:buNone/>
              <a:defRPr sz="1800"/>
            </a:lvl2pPr>
            <a:lvl3pPr marL="914222" indent="0">
              <a:buNone/>
              <a:defRPr sz="1600"/>
            </a:lvl3pPr>
            <a:lvl4pPr marL="1371334" indent="0">
              <a:buNone/>
              <a:defRPr sz="1400"/>
            </a:lvl4pPr>
            <a:lvl5pPr marL="1828445" indent="0">
              <a:buNone/>
              <a:defRPr sz="1400"/>
            </a:lvl5pPr>
            <a:lvl6pPr marL="2285555" indent="0">
              <a:buNone/>
              <a:defRPr sz="1400"/>
            </a:lvl6pPr>
            <a:lvl7pPr marL="2742666" indent="0">
              <a:buNone/>
              <a:defRPr sz="1400"/>
            </a:lvl7pPr>
            <a:lvl8pPr marL="3199777" indent="0">
              <a:buNone/>
              <a:defRPr sz="1400"/>
            </a:lvl8pPr>
            <a:lvl9pPr marL="365688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380047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2" indent="0">
              <a:buNone/>
              <a:defRPr sz="2400"/>
            </a:lvl3pPr>
            <a:lvl4pPr marL="1371334" indent="0">
              <a:buNone/>
              <a:defRPr sz="2000"/>
            </a:lvl4pPr>
            <a:lvl5pPr marL="1828445" indent="0">
              <a:buNone/>
              <a:defRPr sz="2000"/>
            </a:lvl5pPr>
            <a:lvl6pPr marL="2285555" indent="0">
              <a:buNone/>
              <a:defRPr sz="2000"/>
            </a:lvl6pPr>
            <a:lvl7pPr marL="2742666" indent="0">
              <a:buNone/>
              <a:defRPr sz="2000"/>
            </a:lvl7pPr>
            <a:lvl8pPr marL="3199777" indent="0">
              <a:buNone/>
              <a:defRPr sz="2000"/>
            </a:lvl8pPr>
            <a:lvl9pPr marL="365688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866812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7409821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2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2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156959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12" indent="0" algn="ctr">
              <a:buNone/>
              <a:defRPr/>
            </a:lvl2pPr>
            <a:lvl3pPr marL="914222" indent="0" algn="ctr">
              <a:buNone/>
              <a:defRPr/>
            </a:lvl3pPr>
            <a:lvl4pPr marL="1371334" indent="0" algn="ctr">
              <a:buNone/>
              <a:defRPr/>
            </a:lvl4pPr>
            <a:lvl5pPr marL="1828445" indent="0" algn="ctr">
              <a:buNone/>
              <a:defRPr/>
            </a:lvl5pPr>
            <a:lvl6pPr marL="2285555" indent="0" algn="ctr">
              <a:buNone/>
              <a:defRPr/>
            </a:lvl6pPr>
            <a:lvl7pPr marL="2742666" indent="0" algn="ctr">
              <a:buNone/>
              <a:defRPr/>
            </a:lvl7pPr>
            <a:lvl8pPr marL="3199777" indent="0" algn="ctr">
              <a:buNone/>
              <a:defRPr/>
            </a:lvl8pPr>
            <a:lvl9pPr marL="365688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6090552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2752747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12" indent="0">
              <a:buNone/>
              <a:defRPr sz="1800"/>
            </a:lvl2pPr>
            <a:lvl3pPr marL="914222" indent="0">
              <a:buNone/>
              <a:defRPr sz="1600"/>
            </a:lvl3pPr>
            <a:lvl4pPr marL="1371334" indent="0">
              <a:buNone/>
              <a:defRPr sz="1400"/>
            </a:lvl4pPr>
            <a:lvl5pPr marL="1828445" indent="0">
              <a:buNone/>
              <a:defRPr sz="1400"/>
            </a:lvl5pPr>
            <a:lvl6pPr marL="2285555" indent="0">
              <a:buNone/>
              <a:defRPr sz="1400"/>
            </a:lvl6pPr>
            <a:lvl7pPr marL="2742666" indent="0">
              <a:buNone/>
              <a:defRPr sz="1400"/>
            </a:lvl7pPr>
            <a:lvl8pPr marL="3199777" indent="0">
              <a:buNone/>
              <a:defRPr sz="1400"/>
            </a:lvl8pPr>
            <a:lvl9pPr marL="365688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685920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0722538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2955216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04018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22312478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103986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2" indent="0">
              <a:buNone/>
              <a:defRPr sz="2400"/>
            </a:lvl3pPr>
            <a:lvl4pPr marL="1371334" indent="0">
              <a:buNone/>
              <a:defRPr sz="2000"/>
            </a:lvl4pPr>
            <a:lvl5pPr marL="1828445" indent="0">
              <a:buNone/>
              <a:defRPr sz="2000"/>
            </a:lvl5pPr>
            <a:lvl6pPr marL="2285555" indent="0">
              <a:buNone/>
              <a:defRPr sz="2000"/>
            </a:lvl6pPr>
            <a:lvl7pPr marL="2742666" indent="0">
              <a:buNone/>
              <a:defRPr sz="2000"/>
            </a:lvl7pPr>
            <a:lvl8pPr marL="3199777" indent="0">
              <a:buNone/>
              <a:defRPr sz="2000"/>
            </a:lvl8pPr>
            <a:lvl9pPr marL="365688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6564840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34549456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2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2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9761208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16950723446_e7d8e1bfb9_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52" b="48267"/>
          <a:stretch/>
        </p:blipFill>
        <p:spPr>
          <a:xfrm rot="5400000">
            <a:off x="1143001" y="-1142997"/>
            <a:ext cx="6858002" cy="9144001"/>
          </a:xfrm>
          <a:prstGeom prst="rect">
            <a:avLst/>
          </a:prstGeom>
        </p:spPr>
      </p:pic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3886200"/>
            <a:ext cx="7948800" cy="36931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296975" y="5849826"/>
            <a:ext cx="5016500" cy="22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2" tIns="45710" rIns="91422" bIns="45710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GB" sz="800" dirty="0">
              <a:solidFill>
                <a:prstClr val="black"/>
              </a:solidFill>
              <a:latin typeface="Verdana" pitchFamily="34" charset="0"/>
              <a:ea typeface="+mn-ea"/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171654" y="6621095"/>
            <a:ext cx="6436141" cy="111519"/>
            <a:chOff x="171652" y="6621093"/>
            <a:chExt cx="6436141" cy="111519"/>
          </a:xfrm>
        </p:grpSpPr>
        <p:pic>
          <p:nvPicPr>
            <p:cNvPr id="11" name="Picture 10" descr="at.png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52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Picture 11" descr="be.png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18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Picture 12" descr="ca.png"/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3887" y="6621093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Picture 13" descr="ch.png"/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822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Picture 14" descr="cz.png"/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914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Picture 15" descr="de.png"/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985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 descr="dk.png"/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14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8" name="Picture 17" descr="ee.png"/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7681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Picture 18" descr="es.png"/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970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" name="Picture 19" descr="fi.png"/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133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Picture 20" descr="fr.png"/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869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2" name="Picture 21" descr="gr.png"/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721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" name="Picture 22" descr="hu.png"/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8457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Picture 23" descr="ie.png"/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193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Picture 24" descr="it.png"/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29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6" name="Picture 25" descr="lu.png"/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85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7" name="Picture 26" descr="nl.png"/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9012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8" name="Picture 27" descr="no.png"/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77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9" name="Picture 28" descr="pl.png"/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883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0" name="Picture 29" descr="pt.png"/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868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Picture 30" descr="ro.png"/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9843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Picture 31" descr="se.png"/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835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Picture 32" descr="uk.png"/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3093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34" name="Picture 33"/>
          <p:cNvPicPr>
            <a:picLocks noChangeAspect="1"/>
          </p:cNvPicPr>
          <p:nvPr userDrawn="1"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098" b="-5313"/>
          <a:stretch/>
        </p:blipFill>
        <p:spPr>
          <a:xfrm>
            <a:off x="7788176" y="6611881"/>
            <a:ext cx="1196912" cy="144000"/>
          </a:xfrm>
          <a:prstGeom prst="rect">
            <a:avLst/>
          </a:prstGeom>
        </p:spPr>
      </p:pic>
      <p:cxnSp>
        <p:nvCxnSpPr>
          <p:cNvPr id="35" name="Straight Connector 34"/>
          <p:cNvCxnSpPr/>
          <p:nvPr userDrawn="1"/>
        </p:nvCxnSpPr>
        <p:spPr>
          <a:xfrm>
            <a:off x="165934" y="6504478"/>
            <a:ext cx="8824779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 userDrawn="1"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b="28614"/>
          <a:stretch/>
        </p:blipFill>
        <p:spPr>
          <a:xfrm>
            <a:off x="7787917" y="156199"/>
            <a:ext cx="1210456" cy="468000"/>
          </a:xfrm>
          <a:prstGeom prst="rect">
            <a:avLst/>
          </a:prstGeom>
        </p:spPr>
      </p:pic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2574927"/>
            <a:ext cx="7947025" cy="57943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3200" b="0" noProof="0" dirty="0" smtClean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sp>
        <p:nvSpPr>
          <p:cNvPr id="42" name="Text Box 58"/>
          <p:cNvSpPr txBox="1">
            <a:spLocks noChangeArrowheads="1"/>
          </p:cNvSpPr>
          <p:nvPr userDrawn="1"/>
        </p:nvSpPr>
        <p:spPr bwMode="auto">
          <a:xfrm>
            <a:off x="78032" y="6280761"/>
            <a:ext cx="5016500" cy="22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2" tIns="45710" rIns="91422" bIns="45710" anchor="b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800" smtClean="0">
                <a:solidFill>
                  <a:prstClr val="white"/>
                </a:solidFill>
                <a:latin typeface="Verdana" pitchFamily="34" charset="0"/>
                <a:ea typeface="+mn-ea"/>
              </a:rPr>
              <a:t>ESA UNCLASSIFIED - For Official Use</a:t>
            </a:r>
            <a:endParaRPr lang="en-GB" sz="800" dirty="0">
              <a:solidFill>
                <a:prstClr val="white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2272708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26382" y="6288030"/>
            <a:ext cx="2274849" cy="23522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eaLnBrk="1" hangingPunct="1"/>
            <a:r>
              <a:rPr lang="en-GB" sz="900" dirty="0" smtClean="0">
                <a:solidFill>
                  <a:prstClr val="black"/>
                </a:solidFill>
                <a:latin typeface="Verdana" pitchFamily="34" charset="0"/>
                <a:ea typeface="+mn-ea"/>
              </a:rPr>
              <a:t>10/11/2016</a:t>
            </a:r>
            <a:endParaRPr lang="en-GB" sz="900" dirty="0">
              <a:solidFill>
                <a:prstClr val="black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798528" y="6293163"/>
            <a:ext cx="2274849" cy="23522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r" eaLnBrk="1" hangingPunct="1"/>
            <a:r>
              <a:rPr lang="en-GB" sz="900" dirty="0" smtClean="0">
                <a:solidFill>
                  <a:prstClr val="black"/>
                </a:solidFill>
                <a:latin typeface="Verdana" pitchFamily="34" charset="0"/>
                <a:ea typeface="+mn-ea"/>
              </a:rPr>
              <a:t>Slide </a:t>
            </a:r>
            <a:fld id="{A57CFE24-A1CC-40ED-BB76-6B05D80BEA2D}" type="slidenum">
              <a:rPr lang="en-GB" sz="900" smtClean="0">
                <a:solidFill>
                  <a:prstClr val="black"/>
                </a:solidFill>
                <a:latin typeface="Verdana" pitchFamily="34" charset="0"/>
                <a:ea typeface="+mn-ea"/>
              </a:rPr>
              <a:pPr algn="r" eaLnBrk="1" hangingPunct="1"/>
              <a:t>‹#›</a:t>
            </a:fld>
            <a:endParaRPr lang="en-GB" sz="900" dirty="0">
              <a:solidFill>
                <a:prstClr val="black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11174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6" y="1362076"/>
            <a:ext cx="8324850" cy="4848226"/>
          </a:xfrm>
        </p:spPr>
        <p:txBody>
          <a:bodyPr/>
          <a:lstStyle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235678" y="129944"/>
            <a:ext cx="7124700" cy="981075"/>
          </a:xfrm>
        </p:spPr>
        <p:txBody>
          <a:bodyPr anchor="ctr" anchorCtr="0"/>
          <a:lstStyle>
            <a:lvl1pPr marL="0" indent="0">
              <a:buNone/>
              <a:defRPr sz="1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2537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2"/>
            <a:ext cx="6469063" cy="862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2775" y="1384300"/>
            <a:ext cx="3937000" cy="4813300"/>
          </a:xfrm>
        </p:spPr>
        <p:txBody>
          <a:bodyPr/>
          <a:lstStyle>
            <a:lvl1pPr>
              <a:buClr>
                <a:srgbClr val="00B0F0"/>
              </a:buCl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384300"/>
            <a:ext cx="3938588" cy="4813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>
                <a:solidFill>
                  <a:prstClr val="black">
                    <a:tint val="75000"/>
                  </a:prstClr>
                </a:solidFill>
              </a:rPr>
              <a:t>,  - Page </a:t>
            </a:r>
            <a:fld id="{C29F352D-9BEF-4D31-BA6F-85A326DB756A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D6A5CB-C7EF-4FA0-91A3-85C7F3F8CEF6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43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9"/>
          <p:cNvGraphicFramePr>
            <a:graphicFrameLocks noChangeAspect="1"/>
          </p:cNvGraphicFramePr>
          <p:nvPr/>
        </p:nvGraphicFramePr>
        <p:xfrm>
          <a:off x="2" y="0"/>
          <a:ext cx="187801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" name="Paint Shop Pro Image" r:id="rId3" imgW="1951748" imgH="1951748" progId="PaintShopPro">
                  <p:embed/>
                </p:oleObj>
              </mc:Choice>
              <mc:Fallback>
                <p:oleObj name="Paint Shop Pro Image" r:id="rId3" imgW="1951748" imgH="1951748" progId="PaintShopPro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0"/>
                        <a:ext cx="1878013" cy="973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0"/>
          <p:cNvGraphicFramePr>
            <a:graphicFrameLocks noChangeAspect="1"/>
          </p:cNvGraphicFramePr>
          <p:nvPr/>
        </p:nvGraphicFramePr>
        <p:xfrm>
          <a:off x="1714500" y="2"/>
          <a:ext cx="742950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Paint Shop Pro Image" r:id="rId5" imgW="10741463" imgH="1414826" progId="PaintShopPro">
                  <p:embed/>
                </p:oleObj>
              </mc:Choice>
              <mc:Fallback>
                <p:oleObj name="Paint Shop Pro Image" r:id="rId5" imgW="10741463" imgH="1414826" progId="PaintShopPro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"/>
                        <a:ext cx="7429500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2776" y="1393825"/>
            <a:ext cx="3937000" cy="4813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393825"/>
            <a:ext cx="3938588" cy="4813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xfrm>
            <a:off x="509590" y="6245227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3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2" indent="0">
              <a:buNone/>
              <a:defRPr sz="2000" b="1"/>
            </a:lvl2pPr>
            <a:lvl3pPr marL="914222" indent="0">
              <a:buNone/>
              <a:defRPr sz="1800" b="1"/>
            </a:lvl3pPr>
            <a:lvl4pPr marL="1371334" indent="0">
              <a:buNone/>
              <a:defRPr sz="1600" b="1"/>
            </a:lvl4pPr>
            <a:lvl5pPr marL="1828445" indent="0">
              <a:buNone/>
              <a:defRPr sz="1600" b="1"/>
            </a:lvl5pPr>
            <a:lvl6pPr marL="2285555" indent="0">
              <a:buNone/>
              <a:defRPr sz="1600" b="1"/>
            </a:lvl6pPr>
            <a:lvl7pPr marL="2742666" indent="0">
              <a:buNone/>
              <a:defRPr sz="1600" b="1"/>
            </a:lvl7pPr>
            <a:lvl8pPr marL="3199777" indent="0">
              <a:buNone/>
              <a:defRPr sz="1600" b="1"/>
            </a:lvl8pPr>
            <a:lvl9pPr marL="3656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>
                <a:solidFill>
                  <a:prstClr val="black">
                    <a:tint val="75000"/>
                  </a:prstClr>
                </a:solidFill>
              </a:rPr>
              <a:t>,  - Page </a:t>
            </a:r>
            <a:fld id="{689BD363-C6E8-4AB5-85F5-A6206F6577E7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131F91-F8F2-4C9F-B56F-0714BE868216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997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>
                <a:solidFill>
                  <a:prstClr val="black">
                    <a:tint val="75000"/>
                  </a:prstClr>
                </a:solidFill>
              </a:rPr>
              <a:t>,  - Page </a:t>
            </a:r>
            <a:fld id="{6BCC0078-4F6C-47D2-AD0D-455C69AEF727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8D75D9-CB8D-4A57-9770-0DB0A76EEC0C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253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>
                <a:solidFill>
                  <a:prstClr val="black">
                    <a:tint val="75000"/>
                  </a:prstClr>
                </a:solidFill>
              </a:rPr>
              <a:t>,  - Page </a:t>
            </a:r>
            <a:fld id="{CCF9BEA6-F553-455A-B6EF-043F51E6010F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1D039A-7712-4F20-80A1-9AB2CA317370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1196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HB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1" y="1014636"/>
            <a:ext cx="8497193" cy="46166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dirty="0" smtClean="0">
                <a:solidFill>
                  <a:prstClr val="black">
                    <a:tint val="75000"/>
                  </a:prstClr>
                </a:solidFill>
              </a:rPr>
              <a:t>Page </a:t>
            </a:r>
            <a:fld id="{13C0E696-9B79-4AC8-B0B1-82193EA7C4BC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>
          <a:xfrm>
            <a:off x="251522" y="6516666"/>
            <a:ext cx="3672408" cy="261186"/>
          </a:xfrm>
          <a:prstGeom prst="rect">
            <a:avLst/>
          </a:prstGeom>
        </p:spPr>
        <p:txBody>
          <a:bodyPr/>
          <a:lstStyle/>
          <a:p>
            <a:r>
              <a:rPr lang="de-DE" dirty="0" smtClean="0">
                <a:solidFill>
                  <a:prstClr val="black">
                    <a:tint val="75000"/>
                  </a:prstClr>
                </a:solidFill>
              </a:rPr>
              <a:t>P2-SWE-X Progress Meeting / 16.03.2016</a:t>
            </a:r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3"/>
          </p:nvPr>
        </p:nvSpPr>
        <p:spPr>
          <a:xfrm>
            <a:off x="251519" y="1908586"/>
            <a:ext cx="5482952" cy="1400383"/>
          </a:xfrm>
        </p:spPr>
        <p:txBody>
          <a:bodyPr/>
          <a:lstStyle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251519" y="342521"/>
            <a:ext cx="5256585" cy="307777"/>
          </a:xfrm>
        </p:spPr>
        <p:txBody>
          <a:bodyPr/>
          <a:lstStyle>
            <a:lvl1pPr marL="0" indent="0">
              <a:buNone/>
              <a:defRPr sz="1400" b="1">
                <a:solidFill>
                  <a:schemeClr val="accent2"/>
                </a:solidFill>
              </a:defRPr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61121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3" y="3840480"/>
            <a:ext cx="64007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3" y="6377942"/>
            <a:ext cx="2926079" cy="37709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593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350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8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3" y="6377942"/>
            <a:ext cx="2926079" cy="37709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593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992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8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14338" y="1131828"/>
            <a:ext cx="39404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3" y="6377942"/>
            <a:ext cx="2926079" cy="37709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593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2519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8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3" y="6377942"/>
            <a:ext cx="2926079" cy="37709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593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8948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3" y="6377942"/>
            <a:ext cx="2926079" cy="37709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593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484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1" y="3840480"/>
            <a:ext cx="64007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607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760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6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607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0425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6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14336" y="1131828"/>
            <a:ext cx="39404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607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392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6" y="698383"/>
            <a:ext cx="6915329" cy="292388"/>
          </a:xfrm>
        </p:spPr>
        <p:txBody>
          <a:bodyPr lIns="0" tIns="0" rIns="0" bIns="0"/>
          <a:lstStyle>
            <a:lvl1pPr>
              <a:defRPr sz="19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607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201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/>
            <a:r>
              <a:rPr lang="en-GB" spc="-4" smtClean="0">
                <a:solidFill>
                  <a:prstClr val="black"/>
                </a:solidFill>
              </a:rPr>
              <a:t>10/11</a:t>
            </a:r>
            <a:r>
              <a:rPr lang="en-GB" spc="4" smtClean="0">
                <a:solidFill>
                  <a:prstClr val="black"/>
                </a:solidFill>
              </a:rPr>
              <a:t>/</a:t>
            </a:r>
            <a:r>
              <a:rPr lang="en-GB" smtClean="0">
                <a:solidFill>
                  <a:prstClr val="black"/>
                </a:solidFill>
              </a:rPr>
              <a:t>2</a:t>
            </a:r>
            <a:r>
              <a:rPr lang="en-GB" spc="-4" smtClean="0">
                <a:solidFill>
                  <a:prstClr val="black"/>
                </a:solidFill>
              </a:rPr>
              <a:t>0</a:t>
            </a:r>
            <a:r>
              <a:rPr lang="en-GB" smtClean="0">
                <a:solidFill>
                  <a:prstClr val="black"/>
                </a:solidFill>
              </a:rPr>
              <a:t>16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/>
            <a:r>
              <a:rPr lang="en-GB" smtClean="0">
                <a:solidFill>
                  <a:prstClr val="black"/>
                </a:solidFill>
              </a:rPr>
              <a:t>Sli</a:t>
            </a:r>
            <a:r>
              <a:rPr lang="en-GB" spc="-4" smtClean="0">
                <a:solidFill>
                  <a:prstClr val="black"/>
                </a:solidFill>
              </a:rPr>
              <a:t>d</a:t>
            </a:r>
            <a:r>
              <a:rPr lang="en-GB" smtClean="0">
                <a:solidFill>
                  <a:prstClr val="black"/>
                </a:solidFill>
              </a:rPr>
              <a:t>e</a:t>
            </a:r>
            <a:r>
              <a:rPr lang="en-GB" spc="-9" smtClean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</a:rPr>
              <a:pPr marL="74607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71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2" indent="0">
              <a:buNone/>
              <a:defRPr sz="2800"/>
            </a:lvl2pPr>
            <a:lvl3pPr marL="914222" indent="0">
              <a:buNone/>
              <a:defRPr sz="2400"/>
            </a:lvl3pPr>
            <a:lvl4pPr marL="1371334" indent="0">
              <a:buNone/>
              <a:defRPr sz="2000"/>
            </a:lvl4pPr>
            <a:lvl5pPr marL="1828445" indent="0">
              <a:buNone/>
              <a:defRPr sz="2000"/>
            </a:lvl5pPr>
            <a:lvl6pPr marL="2285555" indent="0">
              <a:buNone/>
              <a:defRPr sz="2000"/>
            </a:lvl6pPr>
            <a:lvl7pPr marL="2742666" indent="0">
              <a:buNone/>
              <a:defRPr sz="2000"/>
            </a:lvl7pPr>
            <a:lvl8pPr marL="3199777" indent="0">
              <a:buNone/>
              <a:defRPr sz="2000"/>
            </a:lvl8pPr>
            <a:lvl9pPr marL="3656888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2" indent="0">
              <a:buNone/>
              <a:defRPr sz="1200"/>
            </a:lvl2pPr>
            <a:lvl3pPr marL="914222" indent="0">
              <a:buNone/>
              <a:defRPr sz="1000"/>
            </a:lvl3pPr>
            <a:lvl4pPr marL="1371334" indent="0">
              <a:buNone/>
              <a:defRPr sz="900"/>
            </a:lvl4pPr>
            <a:lvl5pPr marL="1828445" indent="0">
              <a:buNone/>
              <a:defRPr sz="900"/>
            </a:lvl5pPr>
            <a:lvl6pPr marL="2285555" indent="0">
              <a:buNone/>
              <a:defRPr sz="900"/>
            </a:lvl6pPr>
            <a:lvl7pPr marL="2742666" indent="0">
              <a:buNone/>
              <a:defRPr sz="900"/>
            </a:lvl7pPr>
            <a:lvl8pPr marL="3199777" indent="0">
              <a:buNone/>
              <a:defRPr sz="900"/>
            </a:lvl8pPr>
            <a:lvl9pPr marL="3656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26" Type="http://schemas.openxmlformats.org/officeDocument/2006/relationships/image" Target="../media/image17.png"/><Relationship Id="rId3" Type="http://schemas.openxmlformats.org/officeDocument/2006/relationships/slideLayout" Target="../slideLayouts/slideLayout47.xml"/><Relationship Id="rId21" Type="http://schemas.openxmlformats.org/officeDocument/2006/relationships/image" Target="../media/image12.png"/><Relationship Id="rId34" Type="http://schemas.openxmlformats.org/officeDocument/2006/relationships/image" Target="../media/image25.png"/><Relationship Id="rId7" Type="http://schemas.openxmlformats.org/officeDocument/2006/relationships/slideLayout" Target="../slideLayouts/slideLayout51.xml"/><Relationship Id="rId12" Type="http://schemas.openxmlformats.org/officeDocument/2006/relationships/image" Target="../media/image3.jpeg"/><Relationship Id="rId17" Type="http://schemas.openxmlformats.org/officeDocument/2006/relationships/image" Target="../media/image8.png"/><Relationship Id="rId25" Type="http://schemas.openxmlformats.org/officeDocument/2006/relationships/image" Target="../media/image16.png"/><Relationship Id="rId33" Type="http://schemas.openxmlformats.org/officeDocument/2006/relationships/image" Target="../media/image24.pn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image" Target="../media/image2.jpeg"/><Relationship Id="rId24" Type="http://schemas.openxmlformats.org/officeDocument/2006/relationships/image" Target="../media/image15.png"/><Relationship Id="rId32" Type="http://schemas.openxmlformats.org/officeDocument/2006/relationships/image" Target="../media/image23.png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6.png"/><Relationship Id="rId23" Type="http://schemas.openxmlformats.org/officeDocument/2006/relationships/image" Target="../media/image14.png"/><Relationship Id="rId28" Type="http://schemas.openxmlformats.org/officeDocument/2006/relationships/image" Target="../media/image19.png"/><Relationship Id="rId10" Type="http://schemas.openxmlformats.org/officeDocument/2006/relationships/theme" Target="../theme/theme5.xml"/><Relationship Id="rId19" Type="http://schemas.openxmlformats.org/officeDocument/2006/relationships/image" Target="../media/image10.png"/><Relationship Id="rId31" Type="http://schemas.openxmlformats.org/officeDocument/2006/relationships/image" Target="../media/image22.pn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5.png"/><Relationship Id="rId22" Type="http://schemas.openxmlformats.org/officeDocument/2006/relationships/image" Target="../media/image13.png"/><Relationship Id="rId27" Type="http://schemas.openxmlformats.org/officeDocument/2006/relationships/image" Target="../media/image18.png"/><Relationship Id="rId30" Type="http://schemas.openxmlformats.org/officeDocument/2006/relationships/image" Target="../media/image21.png"/><Relationship Id="rId35" Type="http://schemas.openxmlformats.org/officeDocument/2006/relationships/image" Target="../media/image2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m10250_RALSpace_ppt_pag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2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r>
              <a:rPr lang="en-US"/>
              <a:t>© 2010 RAL Space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5pPr>
      <a:lvl6pPr marL="45711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6pPr>
      <a:lvl7pPr marL="91422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7pPr>
      <a:lvl8pPr marL="1371334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8pPr>
      <a:lvl9pPr marL="1828445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9pPr>
    </p:titleStyle>
    <p:bodyStyle>
      <a:lvl1pPr marL="457112" indent="-45711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14222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371334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3pPr>
      <a:lvl4pPr marL="1828445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285555" indent="-457112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2742666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199777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3656888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114000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4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6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7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8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m10250_RALSpace_ppt_pag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2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419723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5pPr>
      <a:lvl6pPr marL="45711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6pPr>
      <a:lvl7pPr marL="91422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7pPr>
      <a:lvl8pPr marL="1371334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8pPr>
      <a:lvl9pPr marL="1828445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9pPr>
    </p:titleStyle>
    <p:bodyStyle>
      <a:lvl1pPr marL="457112" indent="-45711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14222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371334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3pPr>
      <a:lvl4pPr marL="1828445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285555" indent="-457112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2742666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199777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3656888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114000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4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6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7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8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m10250_RALSpace_ppt_pag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2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79642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5pPr>
      <a:lvl6pPr marL="45711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6pPr>
      <a:lvl7pPr marL="91422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7pPr>
      <a:lvl8pPr marL="1371334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8pPr>
      <a:lvl9pPr marL="1828445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9pPr>
    </p:titleStyle>
    <p:bodyStyle>
      <a:lvl1pPr marL="457112" indent="-45711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14222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371334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3pPr>
      <a:lvl4pPr marL="1828445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285555" indent="-457112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2742666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199777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3656888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114000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4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6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7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8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m10250_RALSpace_ppt_pag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2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>
              <a:defRPr sz="800">
                <a:latin typeface="Arial" charset="0"/>
                <a:ea typeface="ＭＳ Ｐゴシック" pitchFamily="84" charset="-128"/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2010 RAL Space </a:t>
            </a:r>
          </a:p>
        </p:txBody>
      </p:sp>
    </p:spTree>
    <p:extLst>
      <p:ext uri="{BB962C8B-B14F-4D97-AF65-F5344CB8AC3E}">
        <p14:creationId xmlns:p14="http://schemas.microsoft.com/office/powerpoint/2010/main" val="169247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5pPr>
      <a:lvl6pPr marL="45711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6pPr>
      <a:lvl7pPr marL="914222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7pPr>
      <a:lvl8pPr marL="1371334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8pPr>
      <a:lvl9pPr marL="1828445" algn="l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charset="0"/>
          <a:ea typeface="ＭＳ Ｐゴシック" pitchFamily="84" charset="-128"/>
        </a:defRPr>
      </a:lvl9pPr>
    </p:titleStyle>
    <p:bodyStyle>
      <a:lvl1pPr marL="457112" indent="-45711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14222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371334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3pPr>
      <a:lvl4pPr marL="1828445" indent="-457112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285555" indent="-457112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2742666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199777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3656888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114000" indent="-457112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4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6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7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8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 userDrawn="1"/>
        </p:nvPicPr>
        <p:blipFill rotWithShape="1"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" y="7938"/>
            <a:ext cx="9143658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505947"/>
          </a:xfrm>
          <a:prstGeom prst="rect">
            <a:avLst/>
          </a:prstGeom>
        </p:spPr>
        <p:txBody>
          <a:bodyPr vert="horz" lIns="91422" tIns="45710" rIns="91422" bIns="4571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40782"/>
            <a:ext cx="8229600" cy="5085383"/>
          </a:xfrm>
          <a:prstGeom prst="rect">
            <a:avLst/>
          </a:prstGeom>
        </p:spPr>
        <p:txBody>
          <a:bodyPr vert="horz" lIns="91422" tIns="45710" rIns="91422" bIns="4571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50"/>
            <a:ext cx="2133600" cy="365125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fld id="{647C04D4-7156-48F4-A106-B143D2D5ACF6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Verdana" pitchFamily="34" charset="0"/>
                <a:ea typeface="+mn-ea"/>
              </a:rPr>
              <a:pPr eaLnBrk="1" hangingPunct="1"/>
              <a:t>07/03/2017</a:t>
            </a:fld>
            <a:endParaRPr lang="en-GB">
              <a:solidFill>
                <a:prstClr val="black">
                  <a:tint val="75000"/>
                </a:prstClr>
              </a:solidFill>
              <a:latin typeface="Verdana" pitchFamily="34" charset="0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0"/>
            <a:ext cx="2895600" cy="365125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endParaRPr lang="en-GB" dirty="0">
              <a:solidFill>
                <a:prstClr val="black">
                  <a:tint val="75000"/>
                </a:prstClr>
              </a:solidFill>
              <a:latin typeface="Verdana" pitchFamily="34" charset="0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fld id="{A57CFE24-A1CC-40ED-BB76-6B05D80BEA2D}" type="slidenum">
              <a:rPr lang="en-GB" smtClean="0">
                <a:solidFill>
                  <a:prstClr val="black">
                    <a:tint val="75000"/>
                  </a:prstClr>
                </a:solidFill>
                <a:latin typeface="Verdana" pitchFamily="34" charset="0"/>
                <a:ea typeface="+mn-ea"/>
              </a:rPr>
              <a:pPr eaLnBrk="1" hangingPunct="1"/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Verdana" pitchFamily="34" charset="0"/>
              <a:ea typeface="+mn-ea"/>
            </a:endParaRPr>
          </a:p>
        </p:txBody>
      </p:sp>
      <p:pic>
        <p:nvPicPr>
          <p:cNvPr id="9" name="Picture 8" descr="PPT_Footer.jpg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91289"/>
            <a:ext cx="9144000" cy="366713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171654" y="6621095"/>
            <a:ext cx="6436141" cy="111519"/>
            <a:chOff x="171652" y="6621093"/>
            <a:chExt cx="6436141" cy="111519"/>
          </a:xfrm>
        </p:grpSpPr>
        <p:pic>
          <p:nvPicPr>
            <p:cNvPr id="11" name="Picture 10" descr="at.png"/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52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" name="Picture 11" descr="be.png"/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18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" name="Picture 12" descr="ca.png"/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43887" y="6621093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Picture 13" descr="ch.png"/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822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Picture 14" descr="cz.png"/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914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Picture 15" descr="de.png"/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985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 descr="dk.png"/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14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8" name="Picture 17" descr="ee.png"/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7681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Picture 18" descr="es.png"/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970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" name="Picture 19" descr="fi.png"/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133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Picture 20" descr="fr.png"/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869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2" name="Picture 21" descr="gr.png"/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721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3" name="Picture 22" descr="hu.png"/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8457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Picture 23" descr="ie.png"/>
            <p:cNvPicPr>
              <a:picLocks noChangeAspect="1"/>
            </p:cNvPicPr>
            <p:nvPr userDrawn="1"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1938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Picture 24" descr="it.png"/>
            <p:cNvPicPr>
              <a:picLocks noChangeAspect="1"/>
            </p:cNvPicPr>
            <p:nvPr userDrawn="1"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29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6" name="Picture 25" descr="lu.png"/>
            <p:cNvPicPr>
              <a:picLocks noChangeAspect="1"/>
            </p:cNvPicPr>
            <p:nvPr userDrawn="1"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7855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7" name="Picture 26" descr="nl.png"/>
            <p:cNvPicPr>
              <a:picLocks noChangeAspect="1"/>
            </p:cNvPicPr>
            <p:nvPr userDrawn="1"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9012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8" name="Picture 27" descr="no.png"/>
            <p:cNvPicPr>
              <a:picLocks noChangeAspect="1"/>
            </p:cNvPicPr>
            <p:nvPr userDrawn="1"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277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9" name="Picture 28" descr="pl.png"/>
            <p:cNvPicPr>
              <a:picLocks noChangeAspect="1"/>
            </p:cNvPicPr>
            <p:nvPr userDrawn="1"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8830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0" name="Picture 29" descr="pt.png"/>
            <p:cNvPicPr>
              <a:picLocks noChangeAspect="1"/>
            </p:cNvPicPr>
            <p:nvPr userDrawn="1"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8686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Picture 30" descr="ro.png"/>
            <p:cNvPicPr>
              <a:picLocks noChangeAspect="1"/>
            </p:cNvPicPr>
            <p:nvPr userDrawn="1"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9843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Picture 31" descr="se.png"/>
            <p:cNvPicPr>
              <a:picLocks noChangeAspect="1"/>
            </p:cNvPicPr>
            <p:nvPr userDrawn="1"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8359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Picture 32" descr="uk.png"/>
            <p:cNvPicPr>
              <a:picLocks noChangeAspect="1"/>
            </p:cNvPicPr>
            <p:nvPr userDrawn="1"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3093" y="6624268"/>
              <a:ext cx="163906" cy="108344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7348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</p:sldLayoutIdLst>
  <p:txStyles>
    <p:titleStyle>
      <a:lvl1pPr algn="l" defTabSz="914222" rtl="0" eaLnBrk="1" latinLnBrk="0" hangingPunct="1">
        <a:spcBef>
          <a:spcPct val="0"/>
        </a:spcBef>
        <a:buNone/>
        <a:defRPr lang="en-GB" sz="2200" b="1" kern="1200" dirty="0" smtClean="0">
          <a:solidFill>
            <a:srgbClr val="0070C0"/>
          </a:solidFill>
          <a:latin typeface="Verdana"/>
          <a:ea typeface="+mj-ea"/>
          <a:cs typeface="Verdana"/>
        </a:defRPr>
      </a:lvl1pPr>
    </p:titleStyle>
    <p:bodyStyle>
      <a:lvl1pPr marL="342834" indent="-342834" algn="l" defTabSz="914222" rtl="0" eaLnBrk="1" latinLnBrk="0" hangingPunct="1">
        <a:spcBef>
          <a:spcPct val="20000"/>
        </a:spcBef>
        <a:buClr>
          <a:srgbClr val="0070C0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6" indent="-285694" algn="l" defTabSz="914222" rtl="0" eaLnBrk="1" latinLnBrk="0" hangingPunct="1">
        <a:spcBef>
          <a:spcPct val="20000"/>
        </a:spcBef>
        <a:buClr>
          <a:srgbClr val="0070C0"/>
        </a:buClr>
        <a:buSzPct val="80000"/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8" indent="-228555" algn="l" defTabSz="914222" rtl="0" eaLnBrk="1" latinLnBrk="0" hangingPunct="1">
        <a:spcBef>
          <a:spcPct val="20000"/>
        </a:spcBef>
        <a:buClr>
          <a:srgbClr val="0070C0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8" indent="-228555" algn="l" defTabSz="914222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00" indent="-228555" algn="l" defTabSz="914222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12" indent="-228555" algn="l" defTabSz="9142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22" indent="-228555" algn="l" defTabSz="9142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34" indent="-228555" algn="l" defTabSz="9142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44" indent="-228555" algn="l" defTabSz="9142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2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34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4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5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66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77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88" algn="l" defTabSz="914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62570" y="320196"/>
            <a:ext cx="7819097" cy="62206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590" eaLnBrk="1" fontAlgn="auto" hangingPunct="1">
              <a:spcBef>
                <a:spcPts val="0"/>
              </a:spcBef>
              <a:spcAft>
                <a:spcPts val="0"/>
              </a:spcAft>
            </a:pPr>
            <a:endParaRPr sz="1600" smtClean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8" y="698383"/>
            <a:ext cx="691532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6240" y="1154337"/>
            <a:ext cx="703151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3" y="6377941"/>
            <a:ext cx="2926079" cy="25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01590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6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38060" y="5864511"/>
            <a:ext cx="60815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3" defTabSz="80159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pc="-4" smtClean="0">
                <a:solidFill>
                  <a:prstClr val="black"/>
                </a:solidFill>
                <a:ea typeface="+mn-ea"/>
              </a:rPr>
              <a:t>10/11</a:t>
            </a:r>
            <a:r>
              <a:rPr lang="en-GB" spc="4" smtClean="0">
                <a:solidFill>
                  <a:prstClr val="black"/>
                </a:solidFill>
                <a:ea typeface="+mn-ea"/>
              </a:rPr>
              <a:t>/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2</a:t>
            </a:r>
            <a:r>
              <a:rPr lang="en-GB" spc="-4" smtClean="0">
                <a:solidFill>
                  <a:prstClr val="black"/>
                </a:solidFill>
                <a:ea typeface="+mn-ea"/>
              </a:rPr>
              <a:t>0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16</a:t>
            </a:r>
            <a:endParaRPr lang="en-GB" dirty="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33236" y="6076248"/>
            <a:ext cx="431136" cy="25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593" defTabSz="80159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mtClean="0">
                <a:solidFill>
                  <a:prstClr val="black"/>
                </a:solidFill>
                <a:ea typeface="+mn-ea"/>
              </a:rPr>
              <a:t>Sli</a:t>
            </a:r>
            <a:r>
              <a:rPr lang="en-GB" spc="-4" smtClean="0">
                <a:solidFill>
                  <a:prstClr val="black"/>
                </a:solidFill>
                <a:ea typeface="+mn-ea"/>
              </a:rPr>
              <a:t>d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e</a:t>
            </a:r>
            <a:r>
              <a:rPr lang="en-GB" spc="-9" smtClean="0">
                <a:solidFill>
                  <a:prstClr val="black"/>
                </a:solidFill>
                <a:ea typeface="+mn-ea"/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  <a:ea typeface="+mn-ea"/>
              </a:rPr>
              <a:pPr marL="74593" defTabSz="80159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dirty="0">
              <a:solidFill>
                <a:prstClr val="black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98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0795">
        <a:defRPr>
          <a:latin typeface="+mn-lt"/>
          <a:ea typeface="+mn-ea"/>
          <a:cs typeface="+mn-cs"/>
        </a:defRPr>
      </a:lvl2pPr>
      <a:lvl3pPr marL="801590">
        <a:defRPr>
          <a:latin typeface="+mn-lt"/>
          <a:ea typeface="+mn-ea"/>
          <a:cs typeface="+mn-cs"/>
        </a:defRPr>
      </a:lvl3pPr>
      <a:lvl4pPr marL="1202385">
        <a:defRPr>
          <a:latin typeface="+mn-lt"/>
          <a:ea typeface="+mn-ea"/>
          <a:cs typeface="+mn-cs"/>
        </a:defRPr>
      </a:lvl4pPr>
      <a:lvl5pPr marL="1603180">
        <a:defRPr>
          <a:latin typeface="+mn-lt"/>
          <a:ea typeface="+mn-ea"/>
          <a:cs typeface="+mn-cs"/>
        </a:defRPr>
      </a:lvl5pPr>
      <a:lvl6pPr marL="2003975">
        <a:defRPr>
          <a:latin typeface="+mn-lt"/>
          <a:ea typeface="+mn-ea"/>
          <a:cs typeface="+mn-cs"/>
        </a:defRPr>
      </a:lvl6pPr>
      <a:lvl7pPr marL="2404770">
        <a:defRPr>
          <a:latin typeface="+mn-lt"/>
          <a:ea typeface="+mn-ea"/>
          <a:cs typeface="+mn-cs"/>
        </a:defRPr>
      </a:lvl7pPr>
      <a:lvl8pPr marL="2805565">
        <a:defRPr>
          <a:latin typeface="+mn-lt"/>
          <a:ea typeface="+mn-ea"/>
          <a:cs typeface="+mn-cs"/>
        </a:defRPr>
      </a:lvl8pPr>
      <a:lvl9pPr marL="320636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0795">
        <a:defRPr>
          <a:latin typeface="+mn-lt"/>
          <a:ea typeface="+mn-ea"/>
          <a:cs typeface="+mn-cs"/>
        </a:defRPr>
      </a:lvl2pPr>
      <a:lvl3pPr marL="801590">
        <a:defRPr>
          <a:latin typeface="+mn-lt"/>
          <a:ea typeface="+mn-ea"/>
          <a:cs typeface="+mn-cs"/>
        </a:defRPr>
      </a:lvl3pPr>
      <a:lvl4pPr marL="1202385">
        <a:defRPr>
          <a:latin typeface="+mn-lt"/>
          <a:ea typeface="+mn-ea"/>
          <a:cs typeface="+mn-cs"/>
        </a:defRPr>
      </a:lvl4pPr>
      <a:lvl5pPr marL="1603180">
        <a:defRPr>
          <a:latin typeface="+mn-lt"/>
          <a:ea typeface="+mn-ea"/>
          <a:cs typeface="+mn-cs"/>
        </a:defRPr>
      </a:lvl5pPr>
      <a:lvl6pPr marL="2003975">
        <a:defRPr>
          <a:latin typeface="+mn-lt"/>
          <a:ea typeface="+mn-ea"/>
          <a:cs typeface="+mn-cs"/>
        </a:defRPr>
      </a:lvl6pPr>
      <a:lvl7pPr marL="2404770">
        <a:defRPr>
          <a:latin typeface="+mn-lt"/>
          <a:ea typeface="+mn-ea"/>
          <a:cs typeface="+mn-cs"/>
        </a:defRPr>
      </a:lvl7pPr>
      <a:lvl8pPr marL="2805565">
        <a:defRPr>
          <a:latin typeface="+mn-lt"/>
          <a:ea typeface="+mn-ea"/>
          <a:cs typeface="+mn-cs"/>
        </a:defRPr>
      </a:lvl8pPr>
      <a:lvl9pPr marL="320636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62570" y="320194"/>
            <a:ext cx="7819097" cy="62206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746" eaLnBrk="1" fontAlgn="auto" hangingPunct="1">
              <a:spcBef>
                <a:spcPts val="0"/>
              </a:spcBef>
              <a:spcAft>
                <a:spcPts val="0"/>
              </a:spcAft>
            </a:pPr>
            <a:endParaRPr sz="1600" smtClean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4336" y="698383"/>
            <a:ext cx="691532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6240" y="1154335"/>
            <a:ext cx="703151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0"/>
            <a:ext cx="292607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01746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38060" y="5864509"/>
            <a:ext cx="60815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11135" defTabSz="80174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pc="-4" smtClean="0">
                <a:solidFill>
                  <a:prstClr val="black"/>
                </a:solidFill>
                <a:ea typeface="+mn-ea"/>
              </a:rPr>
              <a:t>10/11</a:t>
            </a:r>
            <a:r>
              <a:rPr lang="en-GB" spc="4" smtClean="0">
                <a:solidFill>
                  <a:prstClr val="black"/>
                </a:solidFill>
                <a:ea typeface="+mn-ea"/>
              </a:rPr>
              <a:t>/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2</a:t>
            </a:r>
            <a:r>
              <a:rPr lang="en-GB" spc="-4" smtClean="0">
                <a:solidFill>
                  <a:prstClr val="black"/>
                </a:solidFill>
                <a:ea typeface="+mn-ea"/>
              </a:rPr>
              <a:t>0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16</a:t>
            </a:r>
            <a:endParaRPr lang="en-GB" dirty="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33236" y="6076247"/>
            <a:ext cx="4311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74607" defTabSz="80174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mtClean="0">
                <a:solidFill>
                  <a:prstClr val="black"/>
                </a:solidFill>
                <a:ea typeface="+mn-ea"/>
              </a:rPr>
              <a:t>Sli</a:t>
            </a:r>
            <a:r>
              <a:rPr lang="en-GB" spc="-4" smtClean="0">
                <a:solidFill>
                  <a:prstClr val="black"/>
                </a:solidFill>
                <a:ea typeface="+mn-ea"/>
              </a:rPr>
              <a:t>d</a:t>
            </a:r>
            <a:r>
              <a:rPr lang="en-GB" smtClean="0">
                <a:solidFill>
                  <a:prstClr val="black"/>
                </a:solidFill>
                <a:ea typeface="+mn-ea"/>
              </a:rPr>
              <a:t>e</a:t>
            </a:r>
            <a:r>
              <a:rPr lang="en-GB" spc="-9" smtClean="0">
                <a:solidFill>
                  <a:prstClr val="black"/>
                </a:solidFill>
                <a:ea typeface="+mn-ea"/>
              </a:rPr>
              <a:t> </a:t>
            </a:r>
            <a:fld id="{81D60167-4931-47E6-BA6A-407CBD079E47}" type="slidenum">
              <a:rPr lang="en-GB" smtClean="0">
                <a:solidFill>
                  <a:prstClr val="black"/>
                </a:solidFill>
                <a:ea typeface="+mn-ea"/>
              </a:rPr>
              <a:pPr marL="74607" defTabSz="801746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dirty="0">
              <a:solidFill>
                <a:prstClr val="black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682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0873">
        <a:defRPr>
          <a:latin typeface="+mn-lt"/>
          <a:ea typeface="+mn-ea"/>
          <a:cs typeface="+mn-cs"/>
        </a:defRPr>
      </a:lvl2pPr>
      <a:lvl3pPr marL="801746">
        <a:defRPr>
          <a:latin typeface="+mn-lt"/>
          <a:ea typeface="+mn-ea"/>
          <a:cs typeface="+mn-cs"/>
        </a:defRPr>
      </a:lvl3pPr>
      <a:lvl4pPr marL="1202619">
        <a:defRPr>
          <a:latin typeface="+mn-lt"/>
          <a:ea typeface="+mn-ea"/>
          <a:cs typeface="+mn-cs"/>
        </a:defRPr>
      </a:lvl4pPr>
      <a:lvl5pPr marL="1603492">
        <a:defRPr>
          <a:latin typeface="+mn-lt"/>
          <a:ea typeface="+mn-ea"/>
          <a:cs typeface="+mn-cs"/>
        </a:defRPr>
      </a:lvl5pPr>
      <a:lvl6pPr marL="2004365">
        <a:defRPr>
          <a:latin typeface="+mn-lt"/>
          <a:ea typeface="+mn-ea"/>
          <a:cs typeface="+mn-cs"/>
        </a:defRPr>
      </a:lvl6pPr>
      <a:lvl7pPr marL="2405238">
        <a:defRPr>
          <a:latin typeface="+mn-lt"/>
          <a:ea typeface="+mn-ea"/>
          <a:cs typeface="+mn-cs"/>
        </a:defRPr>
      </a:lvl7pPr>
      <a:lvl8pPr marL="2806111">
        <a:defRPr>
          <a:latin typeface="+mn-lt"/>
          <a:ea typeface="+mn-ea"/>
          <a:cs typeface="+mn-cs"/>
        </a:defRPr>
      </a:lvl8pPr>
      <a:lvl9pPr marL="320698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0873">
        <a:defRPr>
          <a:latin typeface="+mn-lt"/>
          <a:ea typeface="+mn-ea"/>
          <a:cs typeface="+mn-cs"/>
        </a:defRPr>
      </a:lvl2pPr>
      <a:lvl3pPr marL="801746">
        <a:defRPr>
          <a:latin typeface="+mn-lt"/>
          <a:ea typeface="+mn-ea"/>
          <a:cs typeface="+mn-cs"/>
        </a:defRPr>
      </a:lvl3pPr>
      <a:lvl4pPr marL="1202619">
        <a:defRPr>
          <a:latin typeface="+mn-lt"/>
          <a:ea typeface="+mn-ea"/>
          <a:cs typeface="+mn-cs"/>
        </a:defRPr>
      </a:lvl4pPr>
      <a:lvl5pPr marL="1603492">
        <a:defRPr>
          <a:latin typeface="+mn-lt"/>
          <a:ea typeface="+mn-ea"/>
          <a:cs typeface="+mn-cs"/>
        </a:defRPr>
      </a:lvl5pPr>
      <a:lvl6pPr marL="2004365">
        <a:defRPr>
          <a:latin typeface="+mn-lt"/>
          <a:ea typeface="+mn-ea"/>
          <a:cs typeface="+mn-cs"/>
        </a:defRPr>
      </a:lvl6pPr>
      <a:lvl7pPr marL="2405238">
        <a:defRPr>
          <a:latin typeface="+mn-lt"/>
          <a:ea typeface="+mn-ea"/>
          <a:cs typeface="+mn-cs"/>
        </a:defRPr>
      </a:lvl7pPr>
      <a:lvl8pPr marL="2806111">
        <a:defRPr>
          <a:latin typeface="+mn-lt"/>
          <a:ea typeface="+mn-ea"/>
          <a:cs typeface="+mn-cs"/>
        </a:defRPr>
      </a:lvl8pPr>
      <a:lvl9pPr marL="3206984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201106_hi1a_1_25_m5_stardiff.mpeg" TargetMode="External"/><Relationship Id="rId7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hyperlink" Target="C2_304_activecombo_best_Oct2013.mov" TargetMode="External"/><Relationship Id="rId4" Type="http://schemas.openxmlformats.org/officeDocument/2006/relationships/image" Target="../media/image3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4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mpeg"/><Relationship Id="rId1" Type="http://schemas.microsoft.com/office/2007/relationships/media" Target="../media/media1.mpeg"/><Relationship Id="rId5" Type="http://schemas.openxmlformats.org/officeDocument/2006/relationships/image" Target="../media/image53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7" Type="http://schemas.openxmlformats.org/officeDocument/2006/relationships/image" Target="../media/image4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184591" y="3861048"/>
            <a:ext cx="1651105" cy="111656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4" charset="-128"/>
            </a:endParaRPr>
          </a:p>
        </p:txBody>
      </p:sp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27254"/>
            <a:ext cx="2167212" cy="6780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548680"/>
            <a:ext cx="6552728" cy="1077198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WG1 - Visible light imaging of the corona &amp; heliosphere</a:t>
            </a:r>
            <a:endParaRPr lang="en-GB" sz="32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1986197"/>
            <a:ext cx="4248472" cy="2306899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Russell A Howard (NRL)</a:t>
            </a:r>
          </a:p>
          <a:p>
            <a:pPr>
              <a:spcAft>
                <a:spcPts val="600"/>
              </a:spcAft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Richard A Harrison (RAL) 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	</a:t>
            </a: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with </a:t>
            </a:r>
          </a:p>
          <a:p>
            <a:pPr>
              <a:spcAft>
                <a:spcPts val="600"/>
              </a:spcAft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Angelos Vourlidas (APL/JHU)</a:t>
            </a:r>
          </a:p>
          <a:p>
            <a:pPr>
              <a:spcAft>
                <a:spcPts val="600"/>
              </a:spcAft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Jackie A Davies (RAL)</a:t>
            </a: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2" name="Picture 1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16708"/>
            <a:ext cx="1533974" cy="102446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1" t="20589" r="6268" b="21305"/>
          <a:stretch/>
        </p:blipFill>
        <p:spPr>
          <a:xfrm>
            <a:off x="183696" y="6046301"/>
            <a:ext cx="2444088" cy="53132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102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20851" y="1124744"/>
            <a:ext cx="6619625" cy="5175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1699" indent="-300568" defTabSz="801512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699" algn="l"/>
              </a:tabLst>
            </a:pP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Measu</a:t>
            </a:r>
            <a:r>
              <a:rPr sz="19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eme</a:t>
            </a:r>
            <a:r>
              <a:rPr sz="19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9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objecti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v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endParaRPr sz="19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215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finiti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e,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early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and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criti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al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ide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tifi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ion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h‐di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ec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ed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CMEs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in</a:t>
            </a:r>
            <a:r>
              <a:rPr sz="1700" spc="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,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with the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lon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possible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lead time,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arri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al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 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marR="466992" lvl="1" indent="-250473" defTabSz="801512" eaLnBrk="1" fontAlgn="auto" hangingPunct="1">
              <a:lnSpc>
                <a:spcPts val="1797"/>
              </a:lnSpc>
              <a:spcBef>
                <a:spcPts val="424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Cha</a:t>
            </a:r>
            <a:r>
              <a:rPr sz="17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ac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eris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tion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CMEs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3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inclusion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majority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cur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 ope</a:t>
            </a:r>
            <a:r>
              <a:rPr sz="17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ional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modelling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ende</a:t>
            </a:r>
            <a:r>
              <a:rPr sz="1700" spc="-3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ou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edict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their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arri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al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699" indent="-300568" defTabSz="801512" eaLnBrk="1" fontAlgn="auto" hangingPunct="1">
              <a:spcBef>
                <a:spcPts val="189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699" algn="l"/>
              </a:tabLst>
            </a:pPr>
            <a:r>
              <a:rPr sz="1900" b="1" spc="-35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P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900" b="1" spc="-35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f</a:t>
            </a:r>
            <a:r>
              <a:rPr sz="19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m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nce</a:t>
            </a:r>
            <a:r>
              <a:rPr sz="1900" b="1" spc="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equ</a:t>
            </a:r>
            <a:r>
              <a:rPr sz="19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eme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s</a:t>
            </a:r>
            <a:endParaRPr sz="19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411888" defTabSz="801512" eaLnBrk="1" fontAlgn="auto" hangingPunct="1">
              <a:spcBef>
                <a:spcPts val="215"/>
              </a:spcBef>
              <a:spcAft>
                <a:spcPts val="0"/>
              </a:spcAft>
              <a:tabLst>
                <a:tab pos="661803" algn="l"/>
              </a:tabLst>
            </a:pPr>
            <a:r>
              <a:rPr sz="1300" spc="9" dirty="0">
                <a:solidFill>
                  <a:srgbClr val="0070C0"/>
                </a:solidFill>
                <a:latin typeface="Wingdings"/>
                <a:ea typeface="+mn-ea"/>
                <a:cs typeface="Wingdings"/>
              </a:rPr>
              <a:t></a:t>
            </a:r>
            <a:r>
              <a:rPr sz="1300" spc="9" dirty="0">
                <a:solidFill>
                  <a:srgbClr val="0070C0"/>
                </a:solidFill>
                <a:latin typeface="Times New Roman"/>
                <a:ea typeface="+mn-ea"/>
                <a:cs typeface="Times New Roman"/>
              </a:rPr>
              <a:t>	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6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3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22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(</a:t>
            </a:r>
            <a:r>
              <a:rPr sz="17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2.5</a:t>
            </a:r>
            <a:r>
              <a:rPr sz="1700" b="1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</a:t>
            </a:r>
            <a:r>
              <a:rPr sz="17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30</a:t>
            </a:r>
            <a:r>
              <a:rPr sz="1700" b="1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Rs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Sp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ial 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es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lu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cmin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Dynami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an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16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bit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(ADC)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Accu</a:t>
            </a:r>
            <a:r>
              <a:rPr sz="1700" spc="-3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cy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20%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signal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Sensitivity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ection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signal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x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10</a:t>
            </a:r>
            <a:r>
              <a:rPr sz="1600" baseline="2444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</a:t>
            </a:r>
            <a:r>
              <a:rPr sz="1600" spc="6" baseline="2444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13</a:t>
            </a:r>
            <a:r>
              <a:rPr sz="1600" spc="164" baseline="2444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600" spc="6" baseline="-200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endParaRPr sz="1600" baseline="-200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411888" defTabSz="801512" eaLnBrk="1" fontAlgn="auto" hangingPunct="1">
              <a:spcBef>
                <a:spcPts val="197"/>
              </a:spcBef>
              <a:spcAft>
                <a:spcPts val="0"/>
              </a:spcAft>
              <a:tabLst>
                <a:tab pos="661803" algn="l"/>
              </a:tabLst>
            </a:pPr>
            <a:r>
              <a:rPr sz="1300" spc="9" dirty="0">
                <a:solidFill>
                  <a:srgbClr val="0070C0"/>
                </a:solidFill>
                <a:latin typeface="Wingdings"/>
                <a:ea typeface="+mn-ea"/>
                <a:cs typeface="Wingdings"/>
              </a:rPr>
              <a:t></a:t>
            </a:r>
            <a:r>
              <a:rPr sz="1300" spc="9" dirty="0">
                <a:solidFill>
                  <a:srgbClr val="0070C0"/>
                </a:solidFill>
                <a:latin typeface="Times New Roman"/>
                <a:ea typeface="+mn-ea"/>
                <a:cs typeface="Times New Roman"/>
              </a:rPr>
              <a:t>	</a:t>
            </a:r>
            <a:r>
              <a:rPr sz="17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SNR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&gt;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(&gt;4)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Cadence: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10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5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lnSpc>
                <a:spcPts val="1897"/>
              </a:lnSpc>
              <a:spcBef>
                <a:spcPts val="197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ncy: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marR="4458411" defTabSz="801512" eaLnBrk="1" fontAlgn="auto" hangingPunct="1">
              <a:lnSpc>
                <a:spcPts val="1797"/>
              </a:lnSpc>
              <a:spcBef>
                <a:spcPts val="127"/>
              </a:spcBef>
              <a:spcAft>
                <a:spcPts val="0"/>
              </a:spcAf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L1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15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</a:t>
            </a:r>
            <a:r>
              <a:rPr sz="1700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5</a:t>
            </a:r>
            <a:r>
              <a:rPr lang="en-GB"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lang="en-GB" sz="1700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</a:t>
            </a:r>
            <a:r>
              <a:rPr sz="1700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L5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25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(15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12"/>
            <a:r>
              <a:rPr spc="-4" dirty="0"/>
              <a:t>(5</a:t>
            </a:r>
            <a:r>
              <a:rPr dirty="0"/>
              <a:t>) </a:t>
            </a:r>
            <a:r>
              <a:rPr spc="-4" dirty="0"/>
              <a:t>Coronagraph</a:t>
            </a:r>
          </a:p>
        </p:txBody>
      </p:sp>
      <p:sp>
        <p:nvSpPr>
          <p:cNvPr id="4" name="object 4"/>
          <p:cNvSpPr/>
          <p:nvPr/>
        </p:nvSpPr>
        <p:spPr>
          <a:xfrm>
            <a:off x="5719705" y="3050769"/>
            <a:ext cx="2596711" cy="27544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512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dt" sz="half" idx="6"/>
          </p:nvPr>
        </p:nvSpPr>
        <p:spPr>
          <a:xfrm>
            <a:off x="838060" y="5864510"/>
            <a:ext cx="608152" cy="447995"/>
          </a:xfrm>
          <a:prstGeom prst="rect">
            <a:avLst/>
          </a:prstGeom>
        </p:spPr>
        <p:txBody>
          <a:bodyPr vert="horz" wrap="square" lIns="0" tIns="199822" rIns="0" bIns="0" rtlCol="0">
            <a:spAutoFit/>
          </a:bodyPr>
          <a:lstStyle/>
          <a:p>
            <a:pPr marL="11132"/>
            <a:r>
              <a:rPr spc="-4" dirty="0">
                <a:solidFill>
                  <a:prstClr val="black"/>
                </a:solidFill>
              </a:rPr>
              <a:t>10/11</a:t>
            </a:r>
            <a:r>
              <a:rPr spc="4" dirty="0">
                <a:solidFill>
                  <a:prstClr val="black"/>
                </a:solidFill>
              </a:rPr>
              <a:t>/</a:t>
            </a:r>
            <a:r>
              <a:rPr dirty="0">
                <a:solidFill>
                  <a:prstClr val="black"/>
                </a:solidFill>
              </a:rPr>
              <a:t>2</a:t>
            </a:r>
            <a:r>
              <a:rPr spc="-4" dirty="0">
                <a:solidFill>
                  <a:prstClr val="black"/>
                </a:solidFill>
              </a:rPr>
              <a:t>0</a:t>
            </a:r>
            <a:r>
              <a:rPr dirty="0">
                <a:solidFill>
                  <a:prstClr val="black"/>
                </a:solidFill>
              </a:rPr>
              <a:t>16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7933236" y="6076250"/>
            <a:ext cx="431136" cy="1256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dirty="0">
                <a:solidFill>
                  <a:prstClr val="black"/>
                </a:solidFill>
              </a:rPr>
              <a:t>S</a:t>
            </a:r>
            <a:r>
              <a:rPr spc="4" dirty="0">
                <a:solidFill>
                  <a:prstClr val="black"/>
                </a:solidFill>
              </a:rPr>
              <a:t>li</a:t>
            </a:r>
            <a:r>
              <a:rPr spc="-4" dirty="0">
                <a:solidFill>
                  <a:prstClr val="black"/>
                </a:solidFill>
              </a:rPr>
              <a:t>d</a:t>
            </a:r>
            <a:r>
              <a:rPr dirty="0">
                <a:solidFill>
                  <a:prstClr val="black"/>
                </a:solidFill>
              </a:rPr>
              <a:t>e</a:t>
            </a:r>
            <a:r>
              <a:rPr spc="-9" dirty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132"/>
              <a:t>10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331640" y="3140968"/>
            <a:ext cx="30963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187624" y="4797152"/>
            <a:ext cx="3096344" cy="16561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508104" y="6453336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mbria" panose="02040503050406030204" pitchFamily="18" charset="0"/>
              </a:rPr>
              <a:t>Note Jackie’s presentation….</a:t>
            </a:r>
            <a:endParaRPr lang="en-GB" sz="2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93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20855" y="674094"/>
            <a:ext cx="6681527" cy="2914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1900" b="1" spc="-4" dirty="0">
                <a:solidFill>
                  <a:srgbClr val="0070C0"/>
                </a:solidFill>
                <a:latin typeface="Verdana"/>
                <a:ea typeface="+mn-ea"/>
                <a:cs typeface="Verdana"/>
              </a:rPr>
              <a:t>(5</a:t>
            </a:r>
            <a:r>
              <a:rPr sz="1900" b="1" dirty="0">
                <a:solidFill>
                  <a:srgbClr val="0070C0"/>
                </a:solidFill>
                <a:latin typeface="Verdana"/>
                <a:ea typeface="+mn-ea"/>
                <a:cs typeface="Verdana"/>
              </a:rPr>
              <a:t>) </a:t>
            </a:r>
            <a:r>
              <a:rPr sz="1900" b="1" spc="-4" dirty="0">
                <a:solidFill>
                  <a:srgbClr val="0070C0"/>
                </a:solidFill>
                <a:latin typeface="Verdana"/>
                <a:ea typeface="+mn-ea"/>
                <a:cs typeface="Verdana"/>
              </a:rPr>
              <a:t>Coronagraph</a:t>
            </a:r>
            <a:endParaRPr sz="1900" dirty="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defTabSz="801512" eaLnBrk="1" fontAlgn="auto" hangingPunct="1">
              <a:spcBef>
                <a:spcPts val="10"/>
              </a:spcBef>
              <a:spcAft>
                <a:spcPts val="0"/>
              </a:spcAft>
            </a:pPr>
            <a:endParaRPr sz="190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311699" indent="-300568" defTabSz="801512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699" algn="l"/>
              </a:tabLst>
            </a:pP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Heri</a:t>
            </a:r>
            <a:r>
              <a:rPr sz="19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g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endParaRPr sz="19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9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LAS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&amp;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3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and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marR="4452" lvl="1" indent="-250473" defTabSz="801512" eaLnBrk="1" fontAlgn="auto" hangingPunct="1">
              <a:lnSpc>
                <a:spcPts val="1596"/>
              </a:lnSpc>
              <a:spcBef>
                <a:spcPts val="390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oug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occul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solar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disc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ide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ima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y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nea</a:t>
            </a:r>
            <a:r>
              <a:rPr sz="17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‐Sun K‐ 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na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and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CMEs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shoc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k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ein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1803" marR="92953" lvl="1" indent="-249916" defTabSz="801512" eaLnBrk="1" fontAlgn="auto" hangingPunct="1">
              <a:lnSpc>
                <a:spcPts val="1596"/>
              </a:lnSpc>
              <a:spcBef>
                <a:spcPts val="402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ect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oad‐band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visible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lig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via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Thomso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ca</a:t>
            </a:r>
            <a:r>
              <a:rPr sz="1700" spc="-3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ering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sunlig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om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elect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ons.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699" indent="-300568" defTabSz="801512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699" algn="l"/>
              </a:tabLst>
            </a:pP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In</a:t>
            </a:r>
            <a:r>
              <a:rPr sz="19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s</a:t>
            </a:r>
            <a:r>
              <a:rPr sz="19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rume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9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9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baseline</a:t>
            </a:r>
            <a:endParaRPr sz="19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marR="3299557" lvl="1" indent="-250473" defTabSz="801512" eaLnBrk="1" fontAlgn="auto" hangingPunct="1">
              <a:lnSpc>
                <a:spcPts val="1596"/>
              </a:lnSpc>
              <a:spcBef>
                <a:spcPts val="399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Solar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Co</a:t>
            </a: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onag</a:t>
            </a:r>
            <a:r>
              <a:rPr sz="17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aph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3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OPE</a:t>
            </a:r>
            <a:r>
              <a:rPr sz="17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ions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</a:t>
            </a:r>
            <a:r>
              <a:rPr sz="17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b="1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7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OP</a:t>
            </a:r>
            <a:r>
              <a:rPr sz="17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20851" y="3567485"/>
            <a:ext cx="3646740" cy="17979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62362" indent="-250473" defTabSz="801512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13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ES</a:t>
            </a:r>
            <a:r>
              <a:rPr sz="1700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700" spc="-13" dirty="0" smtClean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elopme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411888" defTabSz="801512" eaLnBrk="1" fontAlgn="auto" hangingPunct="1">
              <a:lnSpc>
                <a:spcPts val="1995"/>
              </a:lnSpc>
              <a:spcBef>
                <a:spcPts val="0"/>
              </a:spcBef>
              <a:spcAft>
                <a:spcPts val="0"/>
              </a:spcAft>
              <a:tabLst>
                <a:tab pos="661803" algn="l"/>
              </a:tabLst>
            </a:pP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699" indent="-300568" defTabSz="801512" eaLnBrk="1" fontAlgn="auto" hangingPunct="1">
              <a:lnSpc>
                <a:spcPts val="2309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699" algn="l"/>
              </a:tabLst>
            </a:pP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9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v</a:t>
            </a:r>
            <a:r>
              <a:rPr sz="19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lopme</a:t>
            </a:r>
            <a:r>
              <a:rPr sz="19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9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ts</a:t>
            </a:r>
            <a:endParaRPr sz="19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lvl="1" indent="-250473" defTabSz="801512" eaLnBrk="1" fontAlgn="auto" hangingPunct="1">
              <a:spcBef>
                <a:spcPts val="9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Cur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elopme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limi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BB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362" marR="4452" lvl="1" indent="-250473" defTabSz="801512" eaLnBrk="1" fontAlgn="auto" hangingPunct="1">
              <a:lnSpc>
                <a:spcPts val="1596"/>
              </a:lnSpc>
              <a:spcBef>
                <a:spcPts val="386"/>
              </a:spcBef>
              <a:spcAft>
                <a:spcPts val="0"/>
              </a:spcAft>
              <a:buClr>
                <a:srgbClr val="0070C0"/>
              </a:buClr>
              <a:buSzPct val="78947"/>
              <a:buFont typeface="Wingdings"/>
              <a:buChar char=""/>
              <a:tabLst>
                <a:tab pos="662362" algn="l"/>
              </a:tabLst>
            </a:pPr>
            <a:r>
              <a:rPr sz="17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Q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elopme</a:t>
            </a:r>
            <a:r>
              <a:rPr sz="17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needed </a:t>
            </a:r>
            <a:r>
              <a:rPr sz="17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each 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TR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 6</a:t>
            </a:r>
            <a:r>
              <a:rPr sz="17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y</a:t>
            </a:r>
            <a:r>
              <a:rPr sz="17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7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2019</a:t>
            </a:r>
            <a:endParaRPr sz="17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030190" y="4126555"/>
            <a:ext cx="2776376" cy="1871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512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30190" y="3149381"/>
            <a:ext cx="2776376" cy="936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512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6780" y="3712310"/>
            <a:ext cx="841639" cy="1558898"/>
          </a:xfrm>
          <a:custGeom>
            <a:avLst/>
            <a:gdLst/>
            <a:ahLst/>
            <a:cxnLst/>
            <a:rect l="l" t="t" r="r" b="b"/>
            <a:pathLst>
              <a:path w="984250" h="1717675">
                <a:moveTo>
                  <a:pt x="983742" y="1716024"/>
                </a:moveTo>
                <a:lnTo>
                  <a:pt x="983741" y="2286"/>
                </a:lnTo>
                <a:lnTo>
                  <a:pt x="982218" y="0"/>
                </a:lnTo>
                <a:lnTo>
                  <a:pt x="1523" y="0"/>
                </a:lnTo>
                <a:lnTo>
                  <a:pt x="0" y="2286"/>
                </a:lnTo>
                <a:lnTo>
                  <a:pt x="0" y="1716024"/>
                </a:lnTo>
                <a:lnTo>
                  <a:pt x="1524" y="1717548"/>
                </a:lnTo>
                <a:lnTo>
                  <a:pt x="4572" y="1717548"/>
                </a:lnTo>
                <a:lnTo>
                  <a:pt x="4572" y="9906"/>
                </a:lnTo>
                <a:lnTo>
                  <a:pt x="9144" y="5334"/>
                </a:lnTo>
                <a:lnTo>
                  <a:pt x="9143" y="9906"/>
                </a:lnTo>
                <a:lnTo>
                  <a:pt x="974597" y="9906"/>
                </a:lnTo>
                <a:lnTo>
                  <a:pt x="974597" y="5334"/>
                </a:lnTo>
                <a:lnTo>
                  <a:pt x="979169" y="9906"/>
                </a:lnTo>
                <a:lnTo>
                  <a:pt x="979170" y="1717548"/>
                </a:lnTo>
                <a:lnTo>
                  <a:pt x="982218" y="1717548"/>
                </a:lnTo>
                <a:lnTo>
                  <a:pt x="983742" y="1716024"/>
                </a:lnTo>
                <a:close/>
              </a:path>
              <a:path w="984250" h="1717675">
                <a:moveTo>
                  <a:pt x="9143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3" y="9906"/>
                </a:lnTo>
                <a:close/>
              </a:path>
              <a:path w="984250" h="1717675">
                <a:moveTo>
                  <a:pt x="9144" y="1708404"/>
                </a:moveTo>
                <a:lnTo>
                  <a:pt x="9143" y="9906"/>
                </a:lnTo>
                <a:lnTo>
                  <a:pt x="4572" y="9906"/>
                </a:lnTo>
                <a:lnTo>
                  <a:pt x="4572" y="1708404"/>
                </a:lnTo>
                <a:lnTo>
                  <a:pt x="9144" y="1708404"/>
                </a:lnTo>
                <a:close/>
              </a:path>
              <a:path w="984250" h="1717675">
                <a:moveTo>
                  <a:pt x="979170" y="1708404"/>
                </a:moveTo>
                <a:lnTo>
                  <a:pt x="4572" y="1708404"/>
                </a:lnTo>
                <a:lnTo>
                  <a:pt x="9144" y="1712976"/>
                </a:lnTo>
                <a:lnTo>
                  <a:pt x="9144" y="1717548"/>
                </a:lnTo>
                <a:lnTo>
                  <a:pt x="974598" y="1717548"/>
                </a:lnTo>
                <a:lnTo>
                  <a:pt x="974598" y="1712976"/>
                </a:lnTo>
                <a:lnTo>
                  <a:pt x="979170" y="1708404"/>
                </a:lnTo>
                <a:close/>
              </a:path>
              <a:path w="984250" h="1717675">
                <a:moveTo>
                  <a:pt x="9144" y="1717548"/>
                </a:moveTo>
                <a:lnTo>
                  <a:pt x="9144" y="1712976"/>
                </a:lnTo>
                <a:lnTo>
                  <a:pt x="4572" y="1708404"/>
                </a:lnTo>
                <a:lnTo>
                  <a:pt x="4572" y="1717548"/>
                </a:lnTo>
                <a:lnTo>
                  <a:pt x="9144" y="1717548"/>
                </a:lnTo>
                <a:close/>
              </a:path>
              <a:path w="984250" h="1717675">
                <a:moveTo>
                  <a:pt x="979169" y="9906"/>
                </a:moveTo>
                <a:lnTo>
                  <a:pt x="974597" y="5334"/>
                </a:lnTo>
                <a:lnTo>
                  <a:pt x="974597" y="9906"/>
                </a:lnTo>
                <a:lnTo>
                  <a:pt x="979169" y="9906"/>
                </a:lnTo>
                <a:close/>
              </a:path>
              <a:path w="984250" h="1717675">
                <a:moveTo>
                  <a:pt x="979170" y="1708404"/>
                </a:moveTo>
                <a:lnTo>
                  <a:pt x="979169" y="9906"/>
                </a:lnTo>
                <a:lnTo>
                  <a:pt x="974597" y="9906"/>
                </a:lnTo>
                <a:lnTo>
                  <a:pt x="974598" y="1708404"/>
                </a:lnTo>
                <a:lnTo>
                  <a:pt x="979170" y="1708404"/>
                </a:lnTo>
                <a:close/>
              </a:path>
              <a:path w="984250" h="1717675">
                <a:moveTo>
                  <a:pt x="979170" y="1717548"/>
                </a:moveTo>
                <a:lnTo>
                  <a:pt x="979170" y="1708404"/>
                </a:lnTo>
                <a:lnTo>
                  <a:pt x="974598" y="1712976"/>
                </a:lnTo>
                <a:lnTo>
                  <a:pt x="974598" y="1717548"/>
                </a:lnTo>
                <a:lnTo>
                  <a:pt x="979170" y="1717548"/>
                </a:lnTo>
                <a:close/>
              </a:path>
            </a:pathLst>
          </a:custGeom>
          <a:solidFill>
            <a:srgbClr val="4A7EBB"/>
          </a:solidFill>
        </p:spPr>
        <p:txBody>
          <a:bodyPr wrap="square" lIns="0" tIns="0" rIns="0" bIns="0" rtlCol="0"/>
          <a:lstStyle/>
          <a:p>
            <a:pPr defTabSz="801512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30690" y="3717154"/>
            <a:ext cx="833494" cy="1384995"/>
          </a:xfrm>
          <a:prstGeom prst="rect">
            <a:avLst/>
          </a:prstGeom>
          <a:solidFill>
            <a:srgbClr val="B9CDE5"/>
          </a:solidFill>
        </p:spPr>
        <p:txBody>
          <a:bodyPr vert="horz" wrap="square" lIns="0" tIns="0" rIns="0" bIns="0" rtlCol="0">
            <a:spAutoFit/>
          </a:bodyPr>
          <a:lstStyle/>
          <a:p>
            <a:pPr marL="79037" marR="236001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Size: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S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e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nso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r</a:t>
            </a:r>
            <a:r>
              <a:rPr sz="600" b="1" spc="-9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unit: 600x250x</a:t>
            </a:r>
            <a:endParaRPr sz="6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marL="79037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25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0 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</a:t>
            </a:r>
            <a:r>
              <a:rPr sz="600" b="1" spc="13" baseline="2469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3</a:t>
            </a:r>
            <a:endParaRPr sz="600" baseline="24691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defTabSz="801512" eaLnBrk="1" fontAlgn="auto" hangingPunct="1">
              <a:spcBef>
                <a:spcPts val="31"/>
              </a:spcBef>
              <a:spcAft>
                <a:spcPts val="0"/>
              </a:spcAft>
            </a:pPr>
            <a:endParaRPr sz="60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79037" marR="331181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DHU: 230x200x</a:t>
            </a:r>
            <a:endParaRPr sz="6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marL="79037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8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0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</a:t>
            </a:r>
            <a:r>
              <a:rPr sz="600" b="1" spc="6" baseline="2469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3</a:t>
            </a:r>
            <a:endParaRPr sz="600" baseline="24691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defTabSz="801512" eaLnBrk="1" fontAlgn="auto" hangingPunct="1">
              <a:spcBef>
                <a:spcPts val="31"/>
              </a:spcBef>
              <a:spcAft>
                <a:spcPts val="0"/>
              </a:spcAft>
            </a:pPr>
            <a:endParaRPr sz="60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79037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Mass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:</a:t>
            </a:r>
            <a:r>
              <a:rPr sz="600" b="1" spc="-9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1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8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kg</a:t>
            </a:r>
            <a:endParaRPr sz="6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marL="79037" marR="207058" defTabSz="801512"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Power:</a:t>
            </a:r>
            <a:r>
              <a:rPr sz="600" b="1" spc="-13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25 W Tele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me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try:</a:t>
            </a:r>
            <a:endParaRPr sz="6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  <a:p>
            <a:pPr marL="79037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~1</a:t>
            </a:r>
            <a:r>
              <a:rPr sz="600" b="1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0</a:t>
            </a:r>
            <a:r>
              <a:rPr sz="600" b="1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600" b="1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kbps</a:t>
            </a:r>
            <a:endParaRPr sz="6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34080" y="6055498"/>
            <a:ext cx="176146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 defTabSz="801512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S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e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e</a:t>
            </a:r>
            <a:r>
              <a:rPr sz="800" spc="-9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M</a:t>
            </a:r>
            <a:r>
              <a:rPr sz="800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i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dd</a:t>
            </a:r>
            <a:r>
              <a:rPr sz="800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l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eto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n</a:t>
            </a:r>
            <a:r>
              <a:rPr sz="800" spc="13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e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t</a:t>
            </a:r>
            <a:r>
              <a:rPr sz="800" spc="-9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a</a:t>
            </a:r>
            <a:r>
              <a:rPr sz="800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l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,</a:t>
            </a:r>
            <a:r>
              <a:rPr sz="800" spc="-13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IC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SO</a:t>
            </a:r>
            <a:r>
              <a:rPr sz="800" spc="-13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pape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r</a:t>
            </a:r>
            <a:r>
              <a:rPr sz="800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55</a:t>
            </a:r>
            <a:endParaRPr sz="8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dt" sz="half" idx="6"/>
          </p:nvPr>
        </p:nvSpPr>
        <p:spPr>
          <a:xfrm>
            <a:off x="838060" y="5864510"/>
            <a:ext cx="608152" cy="447995"/>
          </a:xfrm>
          <a:prstGeom prst="rect">
            <a:avLst/>
          </a:prstGeom>
        </p:spPr>
        <p:txBody>
          <a:bodyPr vert="horz" wrap="square" lIns="0" tIns="199822" rIns="0" bIns="0" rtlCol="0">
            <a:spAutoFit/>
          </a:bodyPr>
          <a:lstStyle/>
          <a:p>
            <a:pPr marL="11132"/>
            <a:r>
              <a:rPr spc="-4" dirty="0">
                <a:solidFill>
                  <a:prstClr val="black"/>
                </a:solidFill>
              </a:rPr>
              <a:t>10/11</a:t>
            </a:r>
            <a:r>
              <a:rPr spc="4" dirty="0">
                <a:solidFill>
                  <a:prstClr val="black"/>
                </a:solidFill>
              </a:rPr>
              <a:t>/</a:t>
            </a:r>
            <a:r>
              <a:rPr dirty="0">
                <a:solidFill>
                  <a:prstClr val="black"/>
                </a:solidFill>
              </a:rPr>
              <a:t>2</a:t>
            </a:r>
            <a:r>
              <a:rPr spc="-4" dirty="0">
                <a:solidFill>
                  <a:prstClr val="black"/>
                </a:solidFill>
              </a:rPr>
              <a:t>0</a:t>
            </a:r>
            <a:r>
              <a:rPr dirty="0">
                <a:solidFill>
                  <a:prstClr val="black"/>
                </a:solidFill>
              </a:rPr>
              <a:t>16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xfrm>
            <a:off x="7933236" y="6076250"/>
            <a:ext cx="431136" cy="1256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2"/>
            <a:r>
              <a:rPr dirty="0">
                <a:solidFill>
                  <a:prstClr val="black"/>
                </a:solidFill>
              </a:rPr>
              <a:t>S</a:t>
            </a:r>
            <a:r>
              <a:rPr spc="4" dirty="0">
                <a:solidFill>
                  <a:prstClr val="black"/>
                </a:solidFill>
              </a:rPr>
              <a:t>li</a:t>
            </a:r>
            <a:r>
              <a:rPr spc="-4" dirty="0">
                <a:solidFill>
                  <a:prstClr val="black"/>
                </a:solidFill>
              </a:rPr>
              <a:t>d</a:t>
            </a:r>
            <a:r>
              <a:rPr dirty="0">
                <a:solidFill>
                  <a:prstClr val="black"/>
                </a:solidFill>
              </a:rPr>
              <a:t>e</a:t>
            </a:r>
            <a:r>
              <a:rPr spc="-9" dirty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132"/>
              <a:t>11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4082" y="1092912"/>
            <a:ext cx="4366206" cy="43755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1759" indent="-300626" defTabSz="801668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Measu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eme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 objecti</a:t>
            </a:r>
            <a:r>
              <a:rPr sz="1600" b="1" spc="-3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v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endParaRPr sz="16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marR="473207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9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ackin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(imaging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di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ec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ed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and shoc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k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muc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h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thei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opa</a:t>
            </a:r>
            <a:r>
              <a:rPr sz="14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marR="356852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Miti</a:t>
            </a:r>
            <a:r>
              <a:rPr sz="1400" spc="-26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ficiencie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arri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al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time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p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edictions base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on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us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alon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nea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r‐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Su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P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ovid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i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rm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on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backg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oun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sola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wind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759" indent="-300626" defTabSz="801668" eaLnBrk="1" fontAlgn="auto" hangingPunct="1">
              <a:spcBef>
                <a:spcPts val="364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P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3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f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ormance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qui</a:t>
            </a:r>
            <a:r>
              <a:rPr sz="1600" b="1" spc="-3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eme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ts</a:t>
            </a:r>
            <a:endParaRPr sz="16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57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L1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4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spc="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,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L5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 4 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6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</a:t>
            </a:r>
            <a:r>
              <a:rPr sz="14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</a:t>
            </a:r>
            <a:r>
              <a:rPr sz="14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b="1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b="1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6</a:t>
            </a:r>
            <a:r>
              <a:rPr sz="14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</a:t>
            </a:r>
            <a:r>
              <a:rPr sz="1400" b="1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b="1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b="1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3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Sp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tia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solution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 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4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cmin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Dynami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~1x10</a:t>
            </a:r>
            <a:r>
              <a:rPr sz="1400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‐1</a:t>
            </a:r>
            <a:r>
              <a:rPr sz="1400" spc="6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</a:t>
            </a:r>
            <a:r>
              <a:rPr sz="1400" spc="151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~3x10</a:t>
            </a:r>
            <a:r>
              <a:rPr sz="1400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‐1</a:t>
            </a:r>
            <a:r>
              <a:rPr sz="1400" spc="6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3</a:t>
            </a:r>
            <a:r>
              <a:rPr sz="1400" spc="151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400" spc="6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</a:t>
            </a:r>
            <a:r>
              <a:rPr sz="1400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45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(G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V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ctio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i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nsit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y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dow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 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~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10</a:t>
            </a:r>
            <a:r>
              <a:rPr sz="1400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‐1</a:t>
            </a:r>
            <a:r>
              <a:rPr sz="1400" spc="6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4</a:t>
            </a:r>
            <a:r>
              <a:rPr sz="1400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57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400" spc="6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45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(3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x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10</a:t>
            </a:r>
            <a:r>
              <a:rPr sz="1400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‐1</a:t>
            </a:r>
            <a:r>
              <a:rPr sz="1400" spc="6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5</a:t>
            </a:r>
            <a:r>
              <a:rPr sz="1400" spc="151" baseline="2645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B</a:t>
            </a:r>
            <a:r>
              <a:rPr sz="1400" spc="6" baseline="-2116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3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Cadence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6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(3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min)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411968" defTabSz="801668" eaLnBrk="1" fontAlgn="auto" hangingPunct="1">
              <a:spcBef>
                <a:spcPts val="333"/>
              </a:spcBef>
              <a:spcAft>
                <a:spcPts val="0"/>
              </a:spcAft>
              <a:tabLst>
                <a:tab pos="661932" algn="l"/>
              </a:tabLst>
            </a:pPr>
            <a:r>
              <a:rPr sz="1100" spc="13" dirty="0">
                <a:solidFill>
                  <a:srgbClr val="0070C0"/>
                </a:solidFill>
                <a:latin typeface="Wingdings"/>
                <a:ea typeface="+mn-ea"/>
                <a:cs typeface="Wingdings"/>
              </a:rPr>
              <a:t></a:t>
            </a:r>
            <a:r>
              <a:rPr sz="1100" spc="13" dirty="0">
                <a:solidFill>
                  <a:srgbClr val="0070C0"/>
                </a:solidFill>
                <a:latin typeface="Times New Roman"/>
                <a:ea typeface="+mn-ea"/>
                <a:cs typeface="Times New Roman"/>
              </a:rPr>
              <a:t>	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</a:t>
            </a:r>
            <a:r>
              <a:rPr sz="1400" spc="-18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2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ncy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L1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(10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,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L5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5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(15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)</a:t>
            </a:r>
            <a:r>
              <a:rPr sz="1400" spc="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min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Accu</a:t>
            </a:r>
            <a:r>
              <a:rPr sz="1400" spc="-35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acy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:</a:t>
            </a:r>
            <a:r>
              <a:rPr sz="1400" spc="-13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20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%</a:t>
            </a:r>
            <a:r>
              <a:rPr sz="1400" spc="9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of 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CM</a:t>
            </a:r>
            <a:r>
              <a:rPr sz="1400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3F3F3F"/>
                </a:solidFill>
                <a:latin typeface="Calibri"/>
                <a:ea typeface="+mn-ea"/>
                <a:cs typeface="Calibri"/>
              </a:rPr>
              <a:t> signal</a:t>
            </a:r>
            <a:endParaRPr sz="1400" dirty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16"/>
            <a:r>
              <a:rPr spc="-4" dirty="0"/>
              <a:t>(8</a:t>
            </a:r>
            <a:r>
              <a:rPr dirty="0"/>
              <a:t>) </a:t>
            </a:r>
            <a:r>
              <a:rPr spc="-4" dirty="0"/>
              <a:t>Heliospheri</a:t>
            </a:r>
            <a:r>
              <a:rPr dirty="0"/>
              <a:t>c</a:t>
            </a:r>
            <a:r>
              <a:rPr spc="-13" dirty="0"/>
              <a:t> </a:t>
            </a:r>
            <a:r>
              <a:rPr spc="-4" dirty="0"/>
              <a:t>Imager</a:t>
            </a:r>
          </a:p>
        </p:txBody>
      </p:sp>
      <p:sp>
        <p:nvSpPr>
          <p:cNvPr id="4" name="object 4"/>
          <p:cNvSpPr/>
          <p:nvPr/>
        </p:nvSpPr>
        <p:spPr>
          <a:xfrm>
            <a:off x="5797896" y="404664"/>
            <a:ext cx="2518520" cy="2663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668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47556" y="4941168"/>
            <a:ext cx="3268860" cy="129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668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97896" y="3140968"/>
            <a:ext cx="2518520" cy="16562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668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dt" sz="half" idx="6"/>
          </p:nvPr>
        </p:nvSpPr>
        <p:spPr>
          <a:xfrm>
            <a:off x="838060" y="5864510"/>
            <a:ext cx="608152" cy="448034"/>
          </a:xfrm>
          <a:prstGeom prst="rect">
            <a:avLst/>
          </a:prstGeom>
        </p:spPr>
        <p:txBody>
          <a:bodyPr vert="horz" wrap="square" lIns="0" tIns="199861" rIns="0" bIns="0" rtlCol="0">
            <a:spAutoFit/>
          </a:bodyPr>
          <a:lstStyle/>
          <a:p>
            <a:pPr marL="11134"/>
            <a:r>
              <a:rPr spc="-4" dirty="0">
                <a:solidFill>
                  <a:prstClr val="black"/>
                </a:solidFill>
              </a:rPr>
              <a:t>10/11</a:t>
            </a:r>
            <a:r>
              <a:rPr spc="4" dirty="0">
                <a:solidFill>
                  <a:prstClr val="black"/>
                </a:solidFill>
              </a:rPr>
              <a:t>/</a:t>
            </a:r>
            <a:r>
              <a:rPr dirty="0">
                <a:solidFill>
                  <a:prstClr val="black"/>
                </a:solidFill>
              </a:rPr>
              <a:t>2</a:t>
            </a:r>
            <a:r>
              <a:rPr spc="-4" dirty="0">
                <a:solidFill>
                  <a:prstClr val="black"/>
                </a:solidFill>
              </a:rPr>
              <a:t>0</a:t>
            </a:r>
            <a:r>
              <a:rPr dirty="0">
                <a:solidFill>
                  <a:prstClr val="black"/>
                </a:solidFill>
              </a:rPr>
              <a:t>16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7933236" y="6076248"/>
            <a:ext cx="431136" cy="1256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4"/>
            <a:r>
              <a:rPr dirty="0">
                <a:solidFill>
                  <a:prstClr val="black"/>
                </a:solidFill>
              </a:rPr>
              <a:t>S</a:t>
            </a:r>
            <a:r>
              <a:rPr spc="4" dirty="0">
                <a:solidFill>
                  <a:prstClr val="black"/>
                </a:solidFill>
              </a:rPr>
              <a:t>li</a:t>
            </a:r>
            <a:r>
              <a:rPr spc="-4" dirty="0">
                <a:solidFill>
                  <a:prstClr val="black"/>
                </a:solidFill>
              </a:rPr>
              <a:t>d</a:t>
            </a:r>
            <a:r>
              <a:rPr dirty="0">
                <a:solidFill>
                  <a:prstClr val="black"/>
                </a:solidFill>
              </a:rPr>
              <a:t>e</a:t>
            </a:r>
            <a:r>
              <a:rPr spc="-9" dirty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134"/>
              <a:t>12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475656" y="1988840"/>
            <a:ext cx="3096344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1331640" y="3140968"/>
            <a:ext cx="418864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619672" y="4581128"/>
            <a:ext cx="30963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40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6915" y="1153770"/>
            <a:ext cx="4812546" cy="43678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1759" indent="-300626" defTabSz="801668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Heri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g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: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S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ER</a:t>
            </a:r>
            <a:r>
              <a:rPr sz="1600" b="1" spc="-3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H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</a:t>
            </a:r>
            <a:r>
              <a:rPr sz="16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(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2</a:t>
            </a:r>
            <a:r>
              <a:rPr sz="16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CCD 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based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came</a:t>
            </a:r>
            <a:r>
              <a:rPr sz="1600" b="1" spc="-35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as)</a:t>
            </a:r>
            <a:endParaRPr sz="16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759" indent="-300626" defTabSz="801668" eaLnBrk="1" fontAlgn="auto" hangingPunct="1">
              <a:spcBef>
                <a:spcPts val="377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2317" algn="l"/>
              </a:tabLst>
            </a:pP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Measu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eme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 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principle</a:t>
            </a:r>
            <a:endParaRPr sz="16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marR="400277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Imagin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of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sola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win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b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oa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d‐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ban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visibl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su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lig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(Thomso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s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6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rin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on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elect</a:t>
            </a:r>
            <a:r>
              <a:rPr sz="1400" spc="-26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ons)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1932" marR="4453" lvl="1" indent="-249964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w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signal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,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hig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dynami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35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(2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4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bi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er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multipl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ima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acquisition)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759" indent="-300626" defTabSz="801668" eaLnBrk="1" fontAlgn="auto" hangingPunct="1">
              <a:spcBef>
                <a:spcPts val="364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L1</a:t>
            </a:r>
            <a:r>
              <a:rPr sz="16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c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</a:t>
            </a:r>
            <a:r>
              <a:rPr sz="16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f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igu</a:t>
            </a:r>
            <a:r>
              <a:rPr sz="1600" b="1" spc="-4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ion</a:t>
            </a:r>
            <a:endParaRPr sz="16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61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w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in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trume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 each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m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35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Angula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35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m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1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4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 </a:t>
            </a:r>
            <a:r>
              <a:rPr sz="1400" dirty="0">
                <a:solidFill>
                  <a:srgbClr val="252525"/>
                </a:solidFill>
                <a:latin typeface="Wingdings"/>
                <a:ea typeface="+mn-ea"/>
                <a:cs typeface="Wingdings"/>
              </a:rPr>
              <a:t></a:t>
            </a:r>
            <a:r>
              <a:rPr sz="1400" spc="-44" dirty="0">
                <a:solidFill>
                  <a:srgbClr val="252525"/>
                </a:solidFill>
                <a:latin typeface="Times New Roman"/>
                <a:ea typeface="+mn-ea"/>
                <a:cs typeface="Times New Roman"/>
              </a:rPr>
              <a:t> 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l: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4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6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0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deg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759" indent="-300626" defTabSz="801668" eaLnBrk="1" fontAlgn="auto" hangingPunct="1">
              <a:spcBef>
                <a:spcPts val="355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L5</a:t>
            </a:r>
            <a:r>
              <a:rPr sz="16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c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</a:t>
            </a:r>
            <a:r>
              <a:rPr sz="1600" b="1" spc="-22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f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igu</a:t>
            </a:r>
            <a:r>
              <a:rPr sz="1600" b="1" spc="-4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ion</a:t>
            </a:r>
            <a:endParaRPr sz="16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2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m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35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as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withi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on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in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trume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marR="1375640" lvl="1" indent="-250522" defTabSz="801668" eaLnBrk="1" fontAlgn="auto" hangingPunct="1">
              <a:spcBef>
                <a:spcPts val="333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Co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v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er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mple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 </a:t>
            </a:r>
            <a:r>
              <a:rPr sz="1400" spc="-35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bet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w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ee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Su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and </a:t>
            </a:r>
            <a:r>
              <a:rPr sz="1400" spc="-26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(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4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6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0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deg)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or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b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y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nd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311759" indent="-300626" defTabSz="801668" eaLnBrk="1" fontAlgn="auto" hangingPunct="1">
              <a:spcBef>
                <a:spcPts val="364"/>
              </a:spcBef>
              <a:spcAft>
                <a:spcPts val="0"/>
              </a:spcAft>
              <a:buClr>
                <a:srgbClr val="0070C0"/>
              </a:buClr>
              <a:buFont typeface="Wingdings"/>
              <a:buChar char=""/>
              <a:tabLst>
                <a:tab pos="311759" algn="l"/>
              </a:tabLst>
            </a:pP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D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spc="-18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v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lopme</a:t>
            </a:r>
            <a:r>
              <a:rPr sz="1600" b="1" spc="-35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n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t </a:t>
            </a:r>
            <a:r>
              <a:rPr sz="1600" b="1" spc="-3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f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o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</a:t>
            </a:r>
            <a:r>
              <a:rPr sz="1600" b="1" spc="-4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Lag</a:t>
            </a:r>
            <a:r>
              <a:rPr sz="1600" b="1" spc="-3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r</a:t>
            </a:r>
            <a:r>
              <a:rPr sz="1600" b="1" spc="-9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an</a:t>
            </a:r>
            <a:r>
              <a:rPr sz="1600" b="1" spc="-26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g</a:t>
            </a:r>
            <a:r>
              <a:rPr sz="1600" b="1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e</a:t>
            </a:r>
            <a:r>
              <a:rPr sz="1600" b="1" spc="-13" dirty="0">
                <a:solidFill>
                  <a:srgbClr val="0070C0"/>
                </a:solidFill>
                <a:latin typeface="Calibri"/>
                <a:ea typeface="+mn-ea"/>
                <a:cs typeface="Calibri"/>
              </a:rPr>
              <a:t> missions</a:t>
            </a:r>
            <a:endParaRPr sz="16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46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oV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optimis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u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ce</a:t>
            </a:r>
            <a:r>
              <a:rPr sz="1400" spc="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duction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7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Harmonis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of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1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an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5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figu</a:t>
            </a:r>
            <a:r>
              <a:rPr sz="1400" spc="-31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tion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662490" lvl="1" indent="-250522" defTabSz="801668" eaLnBrk="1" fontAlgn="auto" hangingPunct="1">
              <a:spcBef>
                <a:spcPts val="333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662490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Us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 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stat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of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art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echnologies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82235" y="5517232"/>
            <a:ext cx="275025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4" defTabSz="80166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(b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flin</a:t>
            </a:r>
            <a:r>
              <a:rPr sz="1400" spc="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,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tin</a:t>
            </a:r>
            <a:r>
              <a:rPr sz="1400" spc="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g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,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de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elect</a:t>
            </a:r>
            <a:r>
              <a:rPr sz="1400" spc="-26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onics)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37870" y="5925371"/>
            <a:ext cx="517363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1656" indent="-250522" defTabSz="801668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78125"/>
              <a:buFont typeface="Wingdings"/>
              <a:buChar char=""/>
              <a:tabLst>
                <a:tab pos="261656" algn="l"/>
              </a:tabLst>
            </a:pP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Exploi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 of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polaris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tio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n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p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opertie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of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th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s</a:t>
            </a:r>
            <a:r>
              <a:rPr sz="1400" spc="-13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c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a</a:t>
            </a:r>
            <a:r>
              <a:rPr sz="1400" spc="-26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</a:t>
            </a:r>
            <a:r>
              <a:rPr sz="1400" spc="-22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r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ed</a:t>
            </a:r>
            <a:r>
              <a:rPr sz="1400" spc="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lig</a:t>
            </a:r>
            <a:r>
              <a:rPr sz="1400" spc="-18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h</a:t>
            </a:r>
            <a:r>
              <a:rPr sz="1400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t</a:t>
            </a:r>
            <a:r>
              <a:rPr sz="1400" spc="-9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 </a:t>
            </a:r>
            <a:r>
              <a:rPr sz="1400" spc="-4" dirty="0">
                <a:solidFill>
                  <a:srgbClr val="252525"/>
                </a:solidFill>
                <a:latin typeface="Calibri"/>
                <a:ea typeface="+mn-ea"/>
                <a:cs typeface="Calibri"/>
              </a:rPr>
              <a:t>(optional)</a:t>
            </a:r>
            <a:endParaRPr sz="140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16"/>
            <a:r>
              <a:rPr spc="-4" dirty="0"/>
              <a:t>(8</a:t>
            </a:r>
            <a:r>
              <a:rPr dirty="0"/>
              <a:t>) </a:t>
            </a:r>
            <a:r>
              <a:rPr spc="-4" dirty="0"/>
              <a:t>Heliospheri</a:t>
            </a:r>
            <a:r>
              <a:rPr dirty="0"/>
              <a:t>c</a:t>
            </a:r>
            <a:r>
              <a:rPr spc="-13" dirty="0"/>
              <a:t> </a:t>
            </a:r>
            <a:r>
              <a:rPr spc="-4" dirty="0"/>
              <a:t>Imager</a:t>
            </a:r>
          </a:p>
        </p:txBody>
      </p:sp>
      <p:sp>
        <p:nvSpPr>
          <p:cNvPr id="6" name="object 6"/>
          <p:cNvSpPr/>
          <p:nvPr/>
        </p:nvSpPr>
        <p:spPr>
          <a:xfrm>
            <a:off x="4802784" y="3613417"/>
            <a:ext cx="3488023" cy="20221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1668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66276" y="5749135"/>
            <a:ext cx="206391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4" defTabSz="80166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800" spc="-4" dirty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Spac</a:t>
            </a:r>
            <a:r>
              <a:rPr sz="800" dirty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e </a:t>
            </a:r>
            <a:r>
              <a:rPr sz="800" spc="-4" dirty="0">
                <a:solidFill>
                  <a:srgbClr val="0000FF"/>
                </a:solidFill>
                <a:latin typeface="Verdana"/>
                <a:ea typeface="+mn-ea"/>
                <a:cs typeface="Verdana"/>
              </a:rPr>
              <a:t>Weather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.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201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6</a:t>
            </a:r>
            <a:r>
              <a:rPr sz="800" spc="9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Jan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;</a:t>
            </a:r>
            <a:r>
              <a:rPr sz="800" spc="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14(1)</a:t>
            </a:r>
            <a:r>
              <a:rPr sz="800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:</a:t>
            </a:r>
            <a:r>
              <a:rPr sz="800" spc="18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 </a:t>
            </a:r>
            <a:r>
              <a:rPr sz="800" spc="-4" dirty="0">
                <a:solidFill>
                  <a:prstClr val="black"/>
                </a:solidFill>
                <a:latin typeface="Verdana"/>
                <a:ea typeface="+mn-ea"/>
                <a:cs typeface="Verdana"/>
              </a:rPr>
              <a:t>32–49.</a:t>
            </a:r>
            <a:endParaRPr sz="800">
              <a:solidFill>
                <a:prstClr val="black"/>
              </a:solidFill>
              <a:latin typeface="Verdana"/>
              <a:ea typeface="+mn-e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277793" y="5857885"/>
            <a:ext cx="742814" cy="0"/>
          </a:xfrm>
          <a:custGeom>
            <a:avLst/>
            <a:gdLst/>
            <a:ahLst/>
            <a:cxnLst/>
            <a:rect l="l" t="t" r="r" b="b"/>
            <a:pathLst>
              <a:path w="868679">
                <a:moveTo>
                  <a:pt x="0" y="0"/>
                </a:moveTo>
                <a:lnTo>
                  <a:pt x="868679" y="0"/>
                </a:lnTo>
              </a:path>
            </a:pathLst>
          </a:custGeom>
          <a:ln w="8127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1668" eaLnBrk="1" fontAlgn="auto" hangingPunct="1">
              <a:spcBef>
                <a:spcPts val="0"/>
              </a:spcBef>
              <a:spcAft>
                <a:spcPts val="0"/>
              </a:spcAft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dt" sz="half" idx="6"/>
          </p:nvPr>
        </p:nvSpPr>
        <p:spPr>
          <a:xfrm>
            <a:off x="838060" y="5864510"/>
            <a:ext cx="608152" cy="448034"/>
          </a:xfrm>
          <a:prstGeom prst="rect">
            <a:avLst/>
          </a:prstGeom>
        </p:spPr>
        <p:txBody>
          <a:bodyPr vert="horz" wrap="square" lIns="0" tIns="199861" rIns="0" bIns="0" rtlCol="0">
            <a:spAutoFit/>
          </a:bodyPr>
          <a:lstStyle/>
          <a:p>
            <a:pPr marL="11134"/>
            <a:r>
              <a:rPr spc="-4" dirty="0">
                <a:solidFill>
                  <a:prstClr val="black"/>
                </a:solidFill>
              </a:rPr>
              <a:t>10/11</a:t>
            </a:r>
            <a:r>
              <a:rPr spc="4" dirty="0">
                <a:solidFill>
                  <a:prstClr val="black"/>
                </a:solidFill>
              </a:rPr>
              <a:t>/</a:t>
            </a:r>
            <a:r>
              <a:rPr dirty="0">
                <a:solidFill>
                  <a:prstClr val="black"/>
                </a:solidFill>
              </a:rPr>
              <a:t>2</a:t>
            </a:r>
            <a:r>
              <a:rPr spc="-4" dirty="0">
                <a:solidFill>
                  <a:prstClr val="black"/>
                </a:solidFill>
              </a:rPr>
              <a:t>0</a:t>
            </a:r>
            <a:r>
              <a:rPr dirty="0">
                <a:solidFill>
                  <a:prstClr val="black"/>
                </a:solidFill>
              </a:rPr>
              <a:t>16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xfrm>
            <a:off x="7933236" y="6076248"/>
            <a:ext cx="431136" cy="1256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4"/>
            <a:r>
              <a:rPr dirty="0">
                <a:solidFill>
                  <a:prstClr val="black"/>
                </a:solidFill>
              </a:rPr>
              <a:t>S</a:t>
            </a:r>
            <a:r>
              <a:rPr spc="4" dirty="0">
                <a:solidFill>
                  <a:prstClr val="black"/>
                </a:solidFill>
              </a:rPr>
              <a:t>li</a:t>
            </a:r>
            <a:r>
              <a:rPr spc="-4" dirty="0">
                <a:solidFill>
                  <a:prstClr val="black"/>
                </a:solidFill>
              </a:rPr>
              <a:t>d</a:t>
            </a:r>
            <a:r>
              <a:rPr dirty="0">
                <a:solidFill>
                  <a:prstClr val="black"/>
                </a:solidFill>
              </a:rPr>
              <a:t>e</a:t>
            </a:r>
            <a:r>
              <a:rPr spc="-9" dirty="0">
                <a:solidFill>
                  <a:prstClr val="black"/>
                </a:solidFill>
              </a:rPr>
              <a:t>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134"/>
              <a:t>13</a:t>
            </a:fld>
            <a:endParaRPr dirty="0">
              <a:solidFill>
                <a:prstClr val="black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331640" y="2420888"/>
            <a:ext cx="154817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475656" y="3861048"/>
            <a:ext cx="30963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1331640" y="5805264"/>
            <a:ext cx="496659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87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644924"/>
            <a:ext cx="7344815" cy="83097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sz="4800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DISCUSSION &amp; DEBATE</a:t>
            </a:r>
            <a:endParaRPr lang="en-GB" sz="48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67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836712"/>
            <a:ext cx="8280920" cy="5632291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Particular areas for debate: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Coronagraph 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FOV  	ESA SSA -Threshold  3-22 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Rs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; Goal 2.5-30 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Rs</a:t>
            </a:r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 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   US &lt;20 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Rs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?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Cadence 		ESA SSA   T(G)  10 (5 min)     	US 15 min  </a:t>
            </a:r>
            <a:endParaRPr lang="en-GB" sz="2000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Latency  		ESA SSA   L5 T(G)  25 (15) min    	US  15 min</a:t>
            </a:r>
          </a:p>
          <a:p>
            <a:pPr lvl="1"/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	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		ESA SSA   L1 T(G)  15 (5) min    	US  15 min   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On board processing  challenges</a:t>
            </a:r>
          </a:p>
          <a:p>
            <a:pPr marL="342834" indent="-342834">
              <a:buBlip>
                <a:blip r:embed="rId3"/>
              </a:buBlip>
            </a:pPr>
            <a:endParaRPr lang="en-GB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Should there be HI at L1? Do we agree on L5?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FOV - ESA-SSA - 4-60 degrees; US - &lt;40 degrees?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Cadence &amp; Latency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On board processing challenges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Polarisation 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capability?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“Mitigation of  potential pitfalls of only being reliant on near Sun data”  (mid course corrections; CME-CME 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interaction; 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accel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/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decel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57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980728"/>
            <a:ext cx="7992888" cy="4093408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Other areas for debate: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Requirements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Do the ESA SSA L1/L5 study requirements fit the bill? (Deliverable of the project – not defined by ESA)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Why no US requirements for L5? 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Science Research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To what extent do we/should we press for science research projects to develop the field/knowledge base/capability?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Have we ‘oversold’ the space weather story to                                 support science missions?</a:t>
            </a:r>
          </a:p>
        </p:txBody>
      </p:sp>
    </p:spTree>
    <p:extLst>
      <p:ext uri="{BB962C8B-B14F-4D97-AF65-F5344CB8AC3E}">
        <p14:creationId xmlns:p14="http://schemas.microsoft.com/office/powerpoint/2010/main" val="47925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980728"/>
            <a:ext cx="7992888" cy="5139848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Other areas for debate: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Can we simply adapt science instruments for operational use? 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In principle, yes (for these two instruments), but, no bells and whistles?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Any major technological bars to taking instruments in flight and adapting for operational use?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STEREO COR2 and HI would be good, but 15 year old technology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SOHO LASCO – flexible 3-part coronagraph                                     system – 25 year old technology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Solar Orbiter METIS includes flexibility                                                 of a science mission;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Solar 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Orbiter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/</a:t>
            </a:r>
            <a:r>
              <a:rPr lang="en-GB" sz="20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SoloHI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 and Solar Probe Plus/WISPR?  </a:t>
            </a:r>
          </a:p>
        </p:txBody>
      </p:sp>
    </p:spTree>
    <p:extLst>
      <p:ext uri="{BB962C8B-B14F-4D97-AF65-F5344CB8AC3E}">
        <p14:creationId xmlns:p14="http://schemas.microsoft.com/office/powerpoint/2010/main" val="392114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980728"/>
            <a:ext cx="7992888" cy="477051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Other areas for debate:</a:t>
            </a:r>
          </a:p>
          <a:p>
            <a:endParaRPr lang="en-GB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What </a:t>
            </a: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advances are required to exploit coronagraph and </a:t>
            </a:r>
            <a:r>
              <a:rPr lang="en-GB" dirty="0" err="1">
                <a:solidFill>
                  <a:schemeClr val="bg1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 imaging data more effectively, in the near and further future, for space weather application</a:t>
            </a: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?</a:t>
            </a:r>
          </a:p>
          <a:p>
            <a:pPr marL="1257122" lvl="2" indent="-342900"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Models,  data analysis/processing</a:t>
            </a: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 </a:t>
            </a:r>
            <a:endParaRPr lang="en-GB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What </a:t>
            </a: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is the roadmap for demonstrating </a:t>
            </a: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new </a:t>
            </a: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developments, such as polarized </a:t>
            </a:r>
            <a:r>
              <a:rPr lang="en-GB" dirty="0" err="1">
                <a:solidFill>
                  <a:schemeClr val="bg1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>
                <a:solidFill>
                  <a:schemeClr val="bg1"/>
                </a:solidFill>
                <a:latin typeface="Cambria" panose="02040503050406030204" pitchFamily="18" charset="0"/>
              </a:rPr>
              <a:t> imaging, that are potentially beneficial for space weather operations</a:t>
            </a: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? …or are they?</a:t>
            </a: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r>
              <a:rPr lang="en-GB" sz="2000" dirty="0">
                <a:solidFill>
                  <a:schemeClr val="bg1"/>
                </a:solidFill>
              </a:rPr>
              <a:t> </a:t>
            </a:r>
          </a:p>
          <a:p>
            <a:pPr marL="342834" indent="-342834">
              <a:buBlip>
                <a:blip r:embed="rId3"/>
              </a:buBlip>
            </a:pPr>
            <a:endParaRPr lang="en-GB" sz="20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10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106_hi1a_1_25_m5_stardiff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20688"/>
            <a:ext cx="3902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4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7920880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Visible light imaging of the corona/heliosphere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124744"/>
            <a:ext cx="7992888" cy="6001623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Last workshop – WG1 set up to consider/debate coronagraph and </a:t>
            </a:r>
            <a:r>
              <a:rPr lang="en-GB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 imager space weather strategy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However, L1/L5 SW mission studies have been pursued on either side of the Atlantic – most appropriate added value here is to compare  and debate, in particular the differences between the European and US conclusions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chemeClr val="bg1"/>
                </a:solidFill>
                <a:latin typeface="Cambria" panose="02040503050406030204" pitchFamily="18" charset="0"/>
              </a:rPr>
              <a:t>Studies/activities: </a:t>
            </a:r>
            <a:endParaRPr lang="en-GB" sz="20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1"/>
                </a:solidFill>
                <a:latin typeface="Cambria" panose="02040503050406030204" pitchFamily="18" charset="0"/>
              </a:rPr>
              <a:t>Two ESA L1/L5 studies (2015-16)</a:t>
            </a: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1"/>
                </a:solidFill>
                <a:latin typeface="Cambria" panose="02040503050406030204" pitchFamily="18" charset="0"/>
              </a:rPr>
              <a:t>US DSCOVR follow-on mission</a:t>
            </a: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1"/>
                </a:solidFill>
                <a:latin typeface="Cambria" panose="02040503050406030204" pitchFamily="18" charset="0"/>
              </a:rPr>
              <a:t>UK Carrington mission study</a:t>
            </a: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err="1">
                <a:solidFill>
                  <a:srgbClr val="FFFFFF"/>
                </a:solidFill>
                <a:latin typeface="Cambria" panose="02040503050406030204" pitchFamily="18" charset="0"/>
              </a:rPr>
              <a:t>Helio</a:t>
            </a:r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 Decadal White </a:t>
            </a: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Papers (research payload)</a:t>
            </a:r>
            <a:endParaRPr lang="en-GB" sz="2000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1"/>
                </a:solidFill>
                <a:latin typeface="Cambria" panose="02040503050406030204" pitchFamily="18" charset="0"/>
              </a:rPr>
              <a:t>UK IPSP project</a:t>
            </a:r>
          </a:p>
          <a:p>
            <a:pPr marL="799944" lvl="1" indent="-342834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1"/>
                </a:solidFill>
                <a:latin typeface="Cambria" panose="02040503050406030204" pitchFamily="18" charset="0"/>
              </a:rPr>
              <a:t>Others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54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6552728" cy="47265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026471"/>
              </p:ext>
            </p:extLst>
          </p:nvPr>
        </p:nvGraphicFramePr>
        <p:xfrm>
          <a:off x="899592" y="1397000"/>
          <a:ext cx="7776864" cy="3693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32248"/>
                <a:gridCol w="2736304"/>
                <a:gridCol w="280831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Instrument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FOV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Comment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LASCO/C2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2.2 - 6 </a:t>
                      </a:r>
                      <a:r>
                        <a:rPr lang="en-GB" dirty="0" err="1" smtClean="0"/>
                        <a:t>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LASCO/C3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3.7 – 30 </a:t>
                      </a:r>
                      <a:r>
                        <a:rPr lang="en-GB" dirty="0" err="1" smtClean="0"/>
                        <a:t>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STEREO/COR2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2.5 – 15 </a:t>
                      </a:r>
                      <a:r>
                        <a:rPr lang="en-GB" dirty="0" err="1" smtClean="0"/>
                        <a:t>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Solar Orbiter/METIS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5.5</a:t>
                      </a:r>
                      <a:r>
                        <a:rPr lang="en-GB" baseline="0" dirty="0" smtClean="0"/>
                        <a:t> – 11 </a:t>
                      </a:r>
                      <a:r>
                        <a:rPr lang="en-GB" baseline="0" dirty="0" err="1" smtClean="0"/>
                        <a:t>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AU equivalent. Variable Sun-S/C distance. FOV</a:t>
                      </a:r>
                      <a:r>
                        <a:rPr lang="en-GB" sz="1200" baseline="0" dirty="0" smtClean="0"/>
                        <a:t> is 1.5 to 2.9 degrees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STEREO/HI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4 - 24 </a:t>
                      </a:r>
                      <a:r>
                        <a:rPr lang="en-GB" dirty="0" err="1" smtClean="0"/>
                        <a:t>deg</a:t>
                      </a:r>
                      <a:r>
                        <a:rPr lang="en-GB" baseline="0" dirty="0" smtClean="0"/>
                        <a:t> &amp; 18 - 88 </a:t>
                      </a:r>
                      <a:r>
                        <a:rPr lang="en-GB" baseline="0" dirty="0" err="1" smtClean="0"/>
                        <a:t>deg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SoloHI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5.5 – 45 </a:t>
                      </a:r>
                      <a:r>
                        <a:rPr lang="en-GB" dirty="0" err="1" smtClean="0"/>
                        <a:t>deg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AU equivalent. 40 </a:t>
                      </a:r>
                      <a:r>
                        <a:rPr lang="en-GB" sz="1200" dirty="0" err="1" smtClean="0"/>
                        <a:t>deg</a:t>
                      </a:r>
                      <a:r>
                        <a:rPr lang="en-GB" sz="1200" dirty="0" smtClean="0"/>
                        <a:t> FOV, 5 </a:t>
                      </a:r>
                      <a:r>
                        <a:rPr lang="en-GB" sz="1200" dirty="0" err="1" smtClean="0"/>
                        <a:t>deg</a:t>
                      </a:r>
                      <a:r>
                        <a:rPr lang="en-GB" sz="1200" dirty="0" smtClean="0"/>
                        <a:t> from Sun-centre</a:t>
                      </a:r>
                      <a:endParaRPr lang="en-GB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WISPR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/>
                        <a:t>13.5 </a:t>
                      </a:r>
                      <a:r>
                        <a:rPr lang="en-GB" dirty="0" smtClean="0"/>
                        <a:t>– 104 </a:t>
                      </a:r>
                      <a:r>
                        <a:rPr lang="en-GB" dirty="0" err="1" smtClean="0"/>
                        <a:t>deg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1 AU equivalent.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74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24744"/>
            <a:ext cx="7992888" cy="6124733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marL="342834" indent="-342834">
              <a:buBlip>
                <a:blip r:embed="rId3"/>
              </a:buBlip>
            </a:pPr>
            <a:r>
              <a:rPr lang="en-GB" dirty="0">
                <a:solidFill>
                  <a:srgbClr val="FFFFFF"/>
                </a:solidFill>
                <a:latin typeface="Cambria" panose="02040503050406030204" pitchFamily="18" charset="0"/>
              </a:rPr>
              <a:t>A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ll studies call for a coronagraph as a core element of the mission payload to identify the launch of CMEs providing speed and mass 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A </a:t>
            </a:r>
            <a:r>
              <a:rPr lang="en-GB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 is seen as key to most L5 concepts, as well as some L1 concepts to confirm the CME measurements, formation of CIRs &amp; CME </a:t>
            </a:r>
            <a:r>
              <a:rPr lang="en-GB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Bfield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.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Broad agreement, but some differences 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 The rest of the presentation: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US perspective/conclusions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European perspective/conclusions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Questions/debate relating to a comparison                                               of the two and of outstanding issues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0649"/>
            <a:ext cx="7920880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Visible light imaging of the corona/heliosphere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27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704856" cy="5755403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endParaRPr lang="en-GB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L1: SWFO is on the way to becoming a real mission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CCOR is in Phase A development, SRR held last month, Phase B next month</a:t>
            </a:r>
            <a:endParaRPr lang="en-GB" sz="1800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SWPC believes WL Coronagraph absolutely necessary – HI does not improve accuracy-therefore not necessary</a:t>
            </a:r>
            <a:endParaRPr lang="en-GB" sz="20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sz="20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L5: No official (NOAA or NASA) direction</a:t>
            </a:r>
            <a:endParaRPr lang="en-GB" sz="18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Research option: L5 highly rated in </a:t>
            </a:r>
            <a:r>
              <a:rPr lang="en-GB" sz="18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Helio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 Decadal for mid-2020s Unconnected to a mission line.</a:t>
            </a:r>
          </a:p>
          <a:p>
            <a:pPr marL="1257122" lvl="2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Orbit about L5 providing a range of heliographic longitudes</a:t>
            </a:r>
          </a:p>
          <a:p>
            <a:pPr marL="800012" lvl="1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Operational option: No NOAA requirements (or definition efforts) Possible operational </a:t>
            </a:r>
            <a:r>
              <a:rPr lang="en-GB" sz="18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reqs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:  </a:t>
            </a:r>
          </a:p>
          <a:p>
            <a:pPr marL="1714234" lvl="3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COR 2.5 – 20 </a:t>
            </a:r>
            <a:r>
              <a:rPr lang="en-GB" sz="18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Rs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 (models initialized at 20 </a:t>
            </a:r>
            <a:r>
              <a:rPr lang="en-GB" sz="18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Rs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)</a:t>
            </a:r>
          </a:p>
          <a:p>
            <a:pPr marL="1714234" lvl="3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Should it be a copy of L1 COR?</a:t>
            </a:r>
          </a:p>
          <a:p>
            <a:pPr marL="1714234" lvl="3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HI optional, &lt;40˚, ~0.7AU                                                                     (up to 1 day prediction is sufficient)</a:t>
            </a:r>
          </a:p>
          <a:p>
            <a:pPr marL="1257122" lvl="2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Possible R2O </a:t>
            </a:r>
            <a:r>
              <a:rPr lang="en-GB" sz="1800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reqs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:</a:t>
            </a:r>
          </a:p>
          <a:p>
            <a:pPr marL="1714234" lvl="3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EUV COR ( &lt;2.5) + HI (&lt;</a:t>
            </a:r>
            <a:r>
              <a:rPr lang="en-GB" sz="1800" dirty="0">
                <a:solidFill>
                  <a:srgbClr val="FFFFFF"/>
                </a:solidFill>
                <a:latin typeface="Cambria" panose="02040503050406030204" pitchFamily="18" charset="0"/>
              </a:rPr>
              <a:t> 40</a:t>
            </a: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˚)</a:t>
            </a:r>
          </a:p>
          <a:p>
            <a:pPr marL="1714234" lvl="3" indent="-342900"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FFFFFF"/>
                </a:solidFill>
                <a:latin typeface="Cambria" panose="02040503050406030204" pitchFamily="18" charset="0"/>
              </a:rPr>
              <a:t>Polarization capability?</a:t>
            </a:r>
          </a:p>
          <a:p>
            <a:pPr marL="1257122" lvl="2" indent="-342900">
              <a:buFont typeface="Wingdings" panose="05000000000000000000" pitchFamily="2" charset="2"/>
              <a:buChar char="Ø"/>
            </a:pPr>
            <a:endParaRPr lang="en-GB" sz="1600" dirty="0" smtClean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60648"/>
            <a:ext cx="79928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Imagers:  USA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864096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NOAA CME Imager Requirements-1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150409"/>
              </p:ext>
            </p:extLst>
          </p:nvPr>
        </p:nvGraphicFramePr>
        <p:xfrm>
          <a:off x="301625" y="1693357"/>
          <a:ext cx="8534400" cy="4389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10887"/>
                <a:gridCol w="5923513"/>
              </a:tblGrid>
              <a:tr h="292019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Requirement</a:t>
                      </a:r>
                      <a:endParaRPr lang="en-US" dirty="0"/>
                    </a:p>
                  </a:txBody>
                  <a:tcPr/>
                </a:tc>
              </a:tr>
              <a:tr h="29035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Field</a:t>
                      </a:r>
                      <a:r>
                        <a:rPr lang="en-US" sz="1400" baseline="0" dirty="0" smtClean="0"/>
                        <a:t> of View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3.7Rsun – ≥ 17Rsun (3-25 </a:t>
                      </a:r>
                      <a:r>
                        <a:rPr lang="en-US" sz="1400" dirty="0" err="1" smtClean="0"/>
                        <a:t>Rsun</a:t>
                      </a:r>
                      <a:r>
                        <a:rPr lang="en-US" sz="1400" dirty="0" smtClean="0"/>
                        <a:t> goal)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29201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Spatial Resolution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50 arc-secs @ mid FOV (10.35 </a:t>
                      </a:r>
                      <a:r>
                        <a:rPr lang="en-US" sz="1400" dirty="0" err="1" smtClean="0"/>
                        <a:t>Rsun</a:t>
                      </a:r>
                      <a:r>
                        <a:rPr lang="en-US" sz="1400" dirty="0" smtClean="0"/>
                        <a:t>)</a:t>
                      </a:r>
                      <a:endParaRPr lang="en-US" sz="1400" b="1" dirty="0"/>
                    </a:p>
                  </a:txBody>
                  <a:tcPr/>
                </a:tc>
              </a:tr>
              <a:tr h="29201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Spectral Response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“White Light”;</a:t>
                      </a:r>
                      <a:r>
                        <a:rPr lang="en-US" sz="1400" baseline="0" dirty="0" smtClean="0"/>
                        <a:t> 500nm ≤ bandpass ≤ 800nm</a:t>
                      </a:r>
                      <a:endParaRPr lang="en-US" sz="1400" b="1" dirty="0"/>
                    </a:p>
                  </a:txBody>
                  <a:tcPr/>
                </a:tc>
              </a:tr>
              <a:tr h="292019"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Spatial Response Uniformity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≤ 5% over FOV</a:t>
                      </a:r>
                      <a:endParaRPr lang="en-US" sz="1400" b="1" dirty="0"/>
                    </a:p>
                  </a:txBody>
                  <a:tcPr/>
                </a:tc>
              </a:tr>
              <a:tr h="576037"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Flux Resolution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≤ 1x10-12 in the outer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FOV.</a:t>
                      </a:r>
                    </a:p>
                    <a:p>
                      <a:r>
                        <a:rPr lang="en-US" sz="1400" dirty="0" smtClean="0"/>
                        <a:t>≤ 5x10-11 (Goal 1x10-11) inner FOV.</a:t>
                      </a:r>
                    </a:p>
                    <a:p>
                      <a:r>
                        <a:rPr lang="en-US" sz="1400" dirty="0" smtClean="0"/>
                        <a:t>Units: B/</a:t>
                      </a:r>
                      <a:r>
                        <a:rPr lang="en-US" sz="1400" dirty="0" err="1" smtClean="0"/>
                        <a:t>Bsun</a:t>
                      </a:r>
                      <a:r>
                        <a:rPr lang="en-US" sz="1400" dirty="0" smtClean="0"/>
                        <a:t>/pixel </a:t>
                      </a:r>
                      <a:endParaRPr lang="en-US" sz="1400" b="1" dirty="0"/>
                    </a:p>
                  </a:txBody>
                  <a:tcPr/>
                </a:tc>
              </a:tr>
              <a:tr h="576037"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Measurement Range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Min ≤ 1x10-11; Max ≥ 1x10-8 (Goal: 5x10-8); </a:t>
                      </a:r>
                      <a:r>
                        <a:rPr lang="en-US" sz="1400" u="none" strike="noStrike" kern="1200" baseline="0" dirty="0" err="1" smtClean="0"/>
                        <a:t>Straylight</a:t>
                      </a:r>
                      <a:r>
                        <a:rPr lang="en-US" sz="1400" u="none" strike="noStrike" kern="1200" baseline="0" dirty="0" smtClean="0"/>
                        <a:t> ≤ 5 x10-12 (Goal: 1x10-12).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baseline="0" dirty="0" smtClean="0"/>
                        <a:t>Units: B/</a:t>
                      </a:r>
                      <a:r>
                        <a:rPr lang="en-US" sz="1400" u="none" strike="noStrike" kern="1200" baseline="0" dirty="0" err="1" smtClean="0"/>
                        <a:t>Bsun</a:t>
                      </a:r>
                      <a:r>
                        <a:rPr lang="en-US" sz="1400" u="none" strike="noStrike" kern="1200" baseline="0" dirty="0" smtClean="0"/>
                        <a:t>; Measured at FOV </a:t>
                      </a:r>
                      <a:r>
                        <a:rPr lang="en-US" sz="1400" dirty="0" smtClean="0"/>
                        <a:t>(10.35 </a:t>
                      </a:r>
                      <a:r>
                        <a:rPr lang="en-US" sz="1400" dirty="0" err="1" smtClean="0"/>
                        <a:t>Rsun</a:t>
                      </a:r>
                      <a:r>
                        <a:rPr lang="en-US" sz="1400" dirty="0" smtClean="0"/>
                        <a:t>).</a:t>
                      </a:r>
                      <a:endParaRPr lang="en-US" sz="1400" b="1" dirty="0" smtClean="0"/>
                    </a:p>
                  </a:txBody>
                  <a:tcPr/>
                </a:tc>
              </a:tr>
              <a:tr h="40802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Absolute Accuracy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Calibrated to an absolute accuracy</a:t>
                      </a:r>
                    </a:p>
                    <a:p>
                      <a:r>
                        <a:rPr lang="en-US" sz="1400" dirty="0" smtClean="0"/>
                        <a:t>of 25%. Goal 10%.</a:t>
                      </a:r>
                      <a:endParaRPr lang="en-US" sz="1400" b="1" dirty="0"/>
                    </a:p>
                  </a:txBody>
                  <a:tcPr/>
                </a:tc>
              </a:tr>
              <a:tr h="292019"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Defective Pixels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u="none" strike="noStrike" kern="1200" baseline="0" dirty="0" smtClean="0"/>
                        <a:t>Single exposure raw data image ≤ 0.1%.</a:t>
                      </a:r>
                      <a:endParaRPr lang="en-US" sz="1400" b="1" dirty="0"/>
                    </a:p>
                  </a:txBody>
                  <a:tcPr/>
                </a:tc>
              </a:tr>
              <a:tr h="40802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Inflight Calibration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Commandable</a:t>
                      </a:r>
                      <a:r>
                        <a:rPr lang="en-US" sz="1400" baseline="0" dirty="0" smtClean="0"/>
                        <a:t> illumination source. Constant, relative, flat fielding, photometric standard throughout instrument life.</a:t>
                      </a:r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37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72400" cy="10668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NOAA </a:t>
            </a:r>
            <a:r>
              <a:rPr lang="en-US" dirty="0" smtClean="0">
                <a:solidFill>
                  <a:schemeClr val="bg1"/>
                </a:solidFill>
              </a:rPr>
              <a:t>CME Imager Requirements-2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96227"/>
              </p:ext>
            </p:extLst>
          </p:nvPr>
        </p:nvGraphicFramePr>
        <p:xfrm>
          <a:off x="376756" y="1947722"/>
          <a:ext cx="8534400" cy="3093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135988"/>
                <a:gridCol w="539841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Data Cadence 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One full-FOV image at least every 15 min.</a:t>
                      </a:r>
                    </a:p>
                    <a:p>
                      <a:r>
                        <a:rPr lang="en-US" sz="1400" dirty="0" smtClean="0"/>
                        <a:t>Exposure time of </a:t>
                      </a:r>
                      <a:r>
                        <a:rPr lang="en-US" sz="1400" baseline="0" dirty="0" smtClean="0"/>
                        <a:t>&lt; </a:t>
                      </a:r>
                      <a:r>
                        <a:rPr lang="en-US" sz="1400" dirty="0" smtClean="0"/>
                        <a:t>15 seconds, (Goal: 7.5 seconds).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Data Latency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Time</a:t>
                      </a:r>
                      <a:r>
                        <a:rPr lang="en-US" sz="1400" baseline="0" dirty="0" smtClean="0"/>
                        <a:t> f</a:t>
                      </a:r>
                      <a:r>
                        <a:rPr lang="en-US" sz="1400" dirty="0" smtClean="0"/>
                        <a:t>rom the completion of image integration to the transmission of the last image bit to the spacecraft</a:t>
                      </a:r>
                    </a:p>
                    <a:p>
                      <a:r>
                        <a:rPr lang="en-US" sz="1400" dirty="0" smtClean="0"/>
                        <a:t>data bus, shall be no more than 2 minutes (Goal: &lt;30 s).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Shall not exceed 15 minutes (delivery to NOAA/SWPC). </a:t>
                      </a:r>
                      <a:endParaRPr lang="en-US" sz="14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Partial Image Readout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Provide partial images of the FOV via partial detector readout. Configurable.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Data Compression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Uncompressed; Lossless (1); lossy (1)</a:t>
                      </a:r>
                      <a:r>
                        <a:rPr lang="en-US" sz="1400" baseline="0" dirty="0" smtClean="0"/>
                        <a:t> 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Binning and Summing of Pixels</a:t>
                      </a:r>
                      <a:endParaRPr lang="en-US" sz="1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1x1;</a:t>
                      </a:r>
                      <a:r>
                        <a:rPr lang="en-US" sz="1400" baseline="0" dirty="0" smtClean="0"/>
                        <a:t> 2x2 binning. </a:t>
                      </a:r>
                      <a:endParaRPr lang="en-US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5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340768"/>
            <a:ext cx="9144000" cy="551723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066800"/>
          </a:xfrm>
        </p:spPr>
        <p:txBody>
          <a:bodyPr>
            <a:normAutofit/>
          </a:bodyPr>
          <a:lstStyle/>
          <a:p>
            <a:pPr lvl="1"/>
            <a:r>
              <a:rPr lang="en-US" dirty="0" smtClean="0">
                <a:solidFill>
                  <a:schemeClr val="bg1"/>
                </a:solidFill>
                <a:latin typeface="+mj-lt"/>
              </a:rPr>
              <a:t>CCOR Concept Origins 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-41000" contras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4" t="20145" r="12791" b="19585"/>
          <a:stretch>
            <a:fillRect/>
          </a:stretch>
        </p:blipFill>
        <p:spPr bwMode="auto">
          <a:xfrm>
            <a:off x="4662696" y="1700571"/>
            <a:ext cx="3608794" cy="173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94" y="1701327"/>
            <a:ext cx="3605945" cy="173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 descr="CCOR_cutawa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21120000">
            <a:off x="5597753" y="4364667"/>
            <a:ext cx="2973851" cy="1645920"/>
          </a:xfrm>
          <a:prstGeom prst="rect">
            <a:avLst/>
          </a:prstGeom>
        </p:spPr>
      </p:pic>
      <p:pic>
        <p:nvPicPr>
          <p:cNvPr id="15" name="Picture 8" descr="mass comparison"/>
          <p:cNvPicPr>
            <a:picLocks noChangeAspect="1" noChangeArrowheads="1"/>
          </p:cNvPicPr>
          <p:nvPr/>
        </p:nvPicPr>
        <p:blipFill>
          <a:blip r:embed="rId5" cstate="print"/>
          <a:srcRect b="47840"/>
          <a:stretch>
            <a:fillRect/>
          </a:stretch>
        </p:blipFill>
        <p:spPr>
          <a:xfrm>
            <a:off x="2110766" y="3908400"/>
            <a:ext cx="2974975" cy="1396065"/>
          </a:xfrm>
          <a:prstGeom prst="rect">
            <a:avLst/>
          </a:prstGeom>
        </p:spPr>
      </p:pic>
      <p:pic>
        <p:nvPicPr>
          <p:cNvPr id="16" name="Picture 8" descr="mass comparison"/>
          <p:cNvPicPr>
            <a:picLocks noChangeAspect="1" noChangeArrowheads="1"/>
          </p:cNvPicPr>
          <p:nvPr/>
        </p:nvPicPr>
        <p:blipFill>
          <a:blip r:embed="rId5" cstate="print"/>
          <a:srcRect t="68343"/>
          <a:stretch>
            <a:fillRect/>
          </a:stretch>
        </p:blipFill>
        <p:spPr bwMode="auto">
          <a:xfrm>
            <a:off x="1808528" y="5314539"/>
            <a:ext cx="2974975" cy="84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Left Brace 18"/>
          <p:cNvSpPr/>
          <p:nvPr/>
        </p:nvSpPr>
        <p:spPr>
          <a:xfrm rot="4680000">
            <a:off x="2716728" y="4938598"/>
            <a:ext cx="179754" cy="1005840"/>
          </a:xfrm>
          <a:prstGeom prst="leftBrace">
            <a:avLst/>
          </a:prstGeom>
          <a:ln>
            <a:solidFill>
              <a:srgbClr val="A0A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 rot="15480000">
            <a:off x="4670515" y="4569955"/>
            <a:ext cx="179754" cy="182880"/>
          </a:xfrm>
          <a:prstGeom prst="leftBrace">
            <a:avLst/>
          </a:prstGeom>
          <a:ln>
            <a:solidFill>
              <a:srgbClr val="A0A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 Brace 20"/>
          <p:cNvSpPr/>
          <p:nvPr/>
        </p:nvSpPr>
        <p:spPr>
          <a:xfrm rot="4680000">
            <a:off x="3390702" y="5157974"/>
            <a:ext cx="179754" cy="274320"/>
          </a:xfrm>
          <a:prstGeom prst="leftBrace">
            <a:avLst/>
          </a:prstGeom>
          <a:ln>
            <a:solidFill>
              <a:srgbClr val="A0A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22" name="Left Brace 21"/>
          <p:cNvSpPr/>
          <p:nvPr/>
        </p:nvSpPr>
        <p:spPr>
          <a:xfrm rot="15480000">
            <a:off x="2933201" y="4496626"/>
            <a:ext cx="179754" cy="1161288"/>
          </a:xfrm>
          <a:prstGeom prst="leftBrace">
            <a:avLst/>
          </a:prstGeom>
          <a:ln>
            <a:solidFill>
              <a:srgbClr val="A0A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Brace 22"/>
          <p:cNvSpPr/>
          <p:nvPr/>
        </p:nvSpPr>
        <p:spPr>
          <a:xfrm rot="4680000">
            <a:off x="3853108" y="3711533"/>
            <a:ext cx="179754" cy="10972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 bwMode="auto">
          <a:xfrm>
            <a:off x="1998053" y="3914010"/>
            <a:ext cx="1066800" cy="2286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713949" y="4504571"/>
            <a:ext cx="396817" cy="165727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Symbol" pitchFamily="18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37909" y="5366104"/>
            <a:ext cx="658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00CC"/>
                </a:solidFill>
                <a:latin typeface="+mn-lt"/>
              </a:rPr>
              <a:t>CCOR</a:t>
            </a:r>
          </a:p>
        </p:txBody>
      </p:sp>
      <p:cxnSp>
        <p:nvCxnSpPr>
          <p:cNvPr id="37" name="Straight Arrow Connector 36"/>
          <p:cNvCxnSpPr>
            <a:stCxn id="36" idx="1"/>
          </p:cNvCxnSpPr>
          <p:nvPr/>
        </p:nvCxnSpPr>
        <p:spPr bwMode="auto">
          <a:xfrm flipH="1">
            <a:off x="3942988" y="3049259"/>
            <a:ext cx="3802189" cy="109335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323856" y="2032681"/>
            <a:ext cx="178690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00CC"/>
                </a:solidFill>
                <a:latin typeface="+mn-lt"/>
              </a:rPr>
              <a:t>STEREO/SECCHI/COR2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52291" y="1706134"/>
            <a:ext cx="178690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00CC"/>
                </a:solidFill>
                <a:latin typeface="+mn-lt"/>
              </a:rPr>
              <a:t>STEREO/SECCHI/HI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80799" y="3477513"/>
            <a:ext cx="276969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Apply HI-1 (WISPR &amp; SoloHI) design solution</a:t>
            </a:r>
          </a:p>
          <a:p>
            <a:pPr algn="ctr"/>
            <a:r>
              <a:rPr lang="en-US" sz="1400" b="1" dirty="0">
                <a:latin typeface="+mn-lt"/>
              </a:rPr>
              <a:t>a</a:t>
            </a:r>
            <a:r>
              <a:rPr lang="en-US" sz="1400" b="1" dirty="0" smtClean="0">
                <a:latin typeface="+mn-lt"/>
              </a:rPr>
              <a:t>fter first lens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18383" y="3422790"/>
            <a:ext cx="27858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A0A000"/>
                </a:solidFill>
                <a:latin typeface="+mn-lt"/>
              </a:rPr>
              <a:t>Apply COR2 design solution</a:t>
            </a:r>
          </a:p>
          <a:p>
            <a:pPr algn="ctr"/>
            <a:r>
              <a:rPr lang="en-US" sz="1400" b="1" dirty="0">
                <a:solidFill>
                  <a:srgbClr val="A0A000"/>
                </a:solidFill>
                <a:latin typeface="+mn-lt"/>
              </a:rPr>
              <a:t>u</a:t>
            </a:r>
            <a:r>
              <a:rPr lang="en-US" sz="1400" b="1" dirty="0" smtClean="0">
                <a:solidFill>
                  <a:srgbClr val="A0A000"/>
                </a:solidFill>
                <a:latin typeface="+mn-lt"/>
              </a:rPr>
              <a:t>p to first lens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0562" y="4656491"/>
            <a:ext cx="14380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0000CC"/>
                </a:solidFill>
                <a:latin typeface="+mn-lt"/>
              </a:rPr>
              <a:t>STEREO/SECCHI</a:t>
            </a:r>
          </a:p>
          <a:p>
            <a:r>
              <a:rPr lang="en-US" sz="1100" b="1" dirty="0" smtClean="0">
                <a:solidFill>
                  <a:srgbClr val="0000CC"/>
                </a:solidFill>
                <a:latin typeface="+mn-lt"/>
              </a:rPr>
              <a:t>COR2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1298222" y="3403282"/>
            <a:ext cx="1497685" cy="1192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A0A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Left Brace 30"/>
          <p:cNvSpPr/>
          <p:nvPr/>
        </p:nvSpPr>
        <p:spPr>
          <a:xfrm rot="15240000">
            <a:off x="1095541" y="2679071"/>
            <a:ext cx="179754" cy="116128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Left Brace 35"/>
          <p:cNvSpPr/>
          <p:nvPr/>
        </p:nvSpPr>
        <p:spPr>
          <a:xfrm rot="17160000">
            <a:off x="7680073" y="2597104"/>
            <a:ext cx="179754" cy="73152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497136" y="2895370"/>
            <a:ext cx="930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A0A000"/>
                </a:solidFill>
                <a:latin typeface="+mn-lt"/>
              </a:rPr>
              <a:t>first lens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1701280" y="2775651"/>
            <a:ext cx="830173" cy="27360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A0A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ectangle 32"/>
          <p:cNvSpPr/>
          <p:nvPr/>
        </p:nvSpPr>
        <p:spPr bwMode="auto">
          <a:xfrm>
            <a:off x="4123454" y="4932440"/>
            <a:ext cx="995409" cy="35346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795514" y="5811000"/>
            <a:ext cx="995409" cy="35346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8" name="Circular Arrow 17"/>
          <p:cNvSpPr/>
          <p:nvPr/>
        </p:nvSpPr>
        <p:spPr bwMode="auto">
          <a:xfrm rot="3827215" flipV="1">
            <a:off x="4482030" y="3941332"/>
            <a:ext cx="1066800" cy="3302950"/>
          </a:xfrm>
          <a:prstGeom prst="circularArrow">
            <a:avLst>
              <a:gd name="adj1" fmla="val 5857"/>
              <a:gd name="adj2" fmla="val 3733792"/>
              <a:gd name="adj3" fmla="val 20519168"/>
              <a:gd name="adj4" fmla="val 15487335"/>
              <a:gd name="adj5" fmla="val 10044"/>
            </a:avLst>
          </a:prstGeom>
          <a:solidFill>
            <a:srgbClr val="0000CC">
              <a:alpha val="49000"/>
            </a:srgb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5177" y="2218090"/>
            <a:ext cx="762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HI-1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391400" y="2018366"/>
            <a:ext cx="762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HI-2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1140000" flipH="1">
            <a:off x="2840134" y="5178002"/>
            <a:ext cx="141283" cy="191388"/>
          </a:xfrm>
          <a:prstGeom prst="straightConnector1">
            <a:avLst/>
          </a:prstGeom>
          <a:ln w="25400">
            <a:solidFill>
              <a:srgbClr val="A0A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cxnSpLocks noChangeAspect="1"/>
          </p:cNvCxnSpPr>
          <p:nvPr/>
        </p:nvCxnSpPr>
        <p:spPr>
          <a:xfrm flipH="1">
            <a:off x="3502003" y="4799286"/>
            <a:ext cx="1256135" cy="365760"/>
          </a:xfrm>
          <a:prstGeom prst="straightConnector1">
            <a:avLst/>
          </a:prstGeom>
          <a:ln w="25400">
            <a:solidFill>
              <a:srgbClr val="A0A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7899088" y="2161299"/>
            <a:ext cx="457200" cy="421358"/>
          </a:xfrm>
          <a:prstGeom prst="ellipse">
            <a:avLst/>
          </a:prstGeom>
          <a:noFill/>
          <a:ln>
            <a:solidFill>
              <a:srgbClr val="A0A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7202764" y="4441467"/>
            <a:ext cx="418953" cy="17580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 rot="14360646">
            <a:off x="7366309" y="4678257"/>
            <a:ext cx="224540" cy="8687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22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9"/>
            <a:ext cx="79928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eliospheric Imagers: Europe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124745"/>
            <a:ext cx="7992888" cy="4760318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ESA L1/L5 Studies: Objectives (relevant to coronagraph and heliospheric imager)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 (L1) To identify the launch of Earth directed CMEs, and their motion away from the Sun, including the prediction of arrival times at Earth.</a:t>
            </a:r>
          </a:p>
          <a:p>
            <a:pPr marL="342834" indent="-342834">
              <a:buBlip>
                <a:blip r:embed="rId3"/>
              </a:buBlip>
            </a:pPr>
            <a:endParaRPr lang="en-GB" sz="2000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(L1 &amp; L5) To provide improved inputs to heliospheric models, including estimates of the background solar wind and CME parametrisation, to improve CME arrival time and solar wind predictions at Earth.</a:t>
            </a:r>
          </a:p>
          <a:p>
            <a:pPr marL="342834" indent="-342834">
              <a:buBlip>
                <a:blip r:embed="rId3"/>
              </a:buBlip>
            </a:pPr>
            <a:endParaRPr lang="en-GB" sz="2000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sz="2000" dirty="0">
                <a:solidFill>
                  <a:srgbClr val="FFFFFF"/>
                </a:solidFill>
                <a:latin typeface="Cambria" panose="02040503050406030204" pitchFamily="18" charset="0"/>
              </a:rPr>
              <a:t>(L5) To provide improved assessment of CME motion and density, in the corona and heliosphere, using a different observational perspective to the L1 observations.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36096" y="60212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Note: We take ESA SSA L1/L5 </a:t>
            </a:r>
            <a:r>
              <a:rPr lang="en-GB" sz="1800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studies </a:t>
            </a:r>
            <a:r>
              <a:rPr lang="en-GB" sz="1800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as representative</a:t>
            </a:r>
            <a:endParaRPr lang="en-GB" sz="1800" i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98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cienceblogs.com/startswithabang/files/2010/09/Space_Sunset_view_from_space_015233_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r="24651" b="6838"/>
          <a:stretch/>
        </p:blipFill>
        <p:spPr bwMode="auto">
          <a:xfrm>
            <a:off x="2254053" y="4005064"/>
            <a:ext cx="688994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124745"/>
            <a:ext cx="4824536" cy="4154963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ESA L1/L5 Studies: Payload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L1 Coronagraph (critical), </a:t>
            </a:r>
            <a:r>
              <a:rPr lang="en-GB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 (optimal)</a:t>
            </a: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L5 Coronagraph (critical), </a:t>
            </a:r>
            <a:r>
              <a:rPr lang="en-GB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Heliospheric</a:t>
            </a: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 (critical) </a:t>
            </a:r>
          </a:p>
          <a:p>
            <a:pPr marL="342834" indent="-342834">
              <a:buBlip>
                <a:blip r:embed="rId3"/>
              </a:buBlip>
            </a:pPr>
            <a:endParaRPr lang="en-GB" dirty="0">
              <a:solidFill>
                <a:srgbClr val="FFFFFF"/>
              </a:solidFill>
              <a:latin typeface="Cambria" panose="02040503050406030204" pitchFamily="18" charset="0"/>
            </a:endParaRPr>
          </a:p>
          <a:p>
            <a:pPr marL="342834" indent="-342834">
              <a:buBlip>
                <a:blip r:embed="rId3"/>
              </a:buBlip>
            </a:pPr>
            <a:r>
              <a:rPr lang="en-GB" dirty="0" smtClean="0">
                <a:solidFill>
                  <a:srgbClr val="FFFFFF"/>
                </a:solidFill>
                <a:latin typeface="Cambria" panose="02040503050406030204" pitchFamily="18" charset="0"/>
              </a:rPr>
              <a:t>Strawman instruments (next slides) incorporate ‘Threshold’ and ‘Goal’ options (slides courtesy of Stefan Kraft, ESA)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260649"/>
            <a:ext cx="7992888" cy="46164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WG1 – Coronagraphs &amp; </a:t>
            </a:r>
            <a:r>
              <a:rPr lang="en-GB" b="1" dirty="0" err="1">
                <a:solidFill>
                  <a:srgbClr val="FFFFFF"/>
                </a:solidFill>
                <a:latin typeface="Cambria" panose="02040503050406030204" pitchFamily="18" charset="0"/>
              </a:rPr>
              <a:t>H</a:t>
            </a:r>
            <a:r>
              <a:rPr lang="en-GB" b="1" dirty="0" err="1" smtClean="0">
                <a:solidFill>
                  <a:srgbClr val="FFFFFF"/>
                </a:solidFill>
                <a:latin typeface="Cambria" panose="02040503050406030204" pitchFamily="18" charset="0"/>
              </a:rPr>
              <a:t>eliospheric</a:t>
            </a:r>
            <a:r>
              <a:rPr lang="en-GB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 Imagers: Europe</a:t>
            </a:r>
            <a:endParaRPr lang="en-GB" b="1" dirty="0">
              <a:solidFill>
                <a:srgbClr val="FFFFFF"/>
              </a:solidFill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6"/>
          <a:stretch/>
        </p:blipFill>
        <p:spPr bwMode="auto">
          <a:xfrm>
            <a:off x="7092279" y="917496"/>
            <a:ext cx="1970509" cy="1935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331" y="917496"/>
            <a:ext cx="1915941" cy="1935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3831" r="35618" b="57344"/>
          <a:stretch/>
        </p:blipFill>
        <p:spPr bwMode="auto">
          <a:xfrm>
            <a:off x="6556199" y="4112862"/>
            <a:ext cx="2506589" cy="25847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image19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372" y="3068960"/>
            <a:ext cx="2210748" cy="221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9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1F1F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1F1F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4876</TotalTime>
  <Words>1564</Words>
  <Application>Microsoft Office PowerPoint</Application>
  <PresentationFormat>On-screen Show (4:3)</PresentationFormat>
  <Paragraphs>261</Paragraphs>
  <Slides>20</Slides>
  <Notes>4</Notes>
  <HiddenSlides>0</HiddenSlides>
  <MMClips>1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Blank Presentation</vt:lpstr>
      <vt:lpstr>1_Blank Presentation</vt:lpstr>
      <vt:lpstr>2_Blank Presentation</vt:lpstr>
      <vt:lpstr>3_Blank Presentation</vt:lpstr>
      <vt:lpstr>Custom Design</vt:lpstr>
      <vt:lpstr>Office Theme</vt:lpstr>
      <vt:lpstr>1_Office Theme</vt:lpstr>
      <vt:lpstr>Paint Shop Pro Image</vt:lpstr>
      <vt:lpstr>PowerPoint Presentation</vt:lpstr>
      <vt:lpstr>PowerPoint Presentation</vt:lpstr>
      <vt:lpstr>PowerPoint Presentation</vt:lpstr>
      <vt:lpstr>PowerPoint Presentation</vt:lpstr>
      <vt:lpstr>NOAA CME Imager Requirements-1</vt:lpstr>
      <vt:lpstr>NOAA CME Imager Requirements-2</vt:lpstr>
      <vt:lpstr>CCOR Concept Origins </vt:lpstr>
      <vt:lpstr>PowerPoint Presentation</vt:lpstr>
      <vt:lpstr>PowerPoint Presentation</vt:lpstr>
      <vt:lpstr>(5) Coronagraph</vt:lpstr>
      <vt:lpstr>PowerPoint Presentation</vt:lpstr>
      <vt:lpstr>(8) Heliospheric Imager</vt:lpstr>
      <vt:lpstr>(8) Heliospheric Imager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Laura Primett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Primett</dc:creator>
  <cp:lastModifiedBy>Authorised User</cp:lastModifiedBy>
  <cp:revision>343</cp:revision>
  <cp:lastPrinted>2014-05-07T09:24:42Z</cp:lastPrinted>
  <dcterms:created xsi:type="dcterms:W3CDTF">2010-07-01T10:16:16Z</dcterms:created>
  <dcterms:modified xsi:type="dcterms:W3CDTF">2017-03-07T23:10:51Z</dcterms:modified>
</cp:coreProperties>
</file>